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3"/>
  </p:notesMasterIdLst>
  <p:sldIdLst>
    <p:sldId id="257" r:id="rId5"/>
    <p:sldId id="335" r:id="rId6"/>
    <p:sldId id="258" r:id="rId7"/>
    <p:sldId id="259" r:id="rId8"/>
    <p:sldId id="261" r:id="rId9"/>
    <p:sldId id="262" r:id="rId10"/>
    <p:sldId id="263" r:id="rId11"/>
    <p:sldId id="264" r:id="rId12"/>
    <p:sldId id="265" r:id="rId13"/>
    <p:sldId id="268" r:id="rId14"/>
    <p:sldId id="274" r:id="rId15"/>
    <p:sldId id="304" r:id="rId16"/>
    <p:sldId id="315" r:id="rId17"/>
    <p:sldId id="331" r:id="rId18"/>
    <p:sldId id="324" r:id="rId19"/>
    <p:sldId id="330" r:id="rId20"/>
    <p:sldId id="333" r:id="rId21"/>
    <p:sldId id="311" r:id="rId22"/>
    <p:sldId id="325" r:id="rId23"/>
    <p:sldId id="329" r:id="rId24"/>
    <p:sldId id="332" r:id="rId25"/>
    <p:sldId id="328" r:id="rId26"/>
    <p:sldId id="322" r:id="rId27"/>
    <p:sldId id="323" r:id="rId28"/>
    <p:sldId id="327" r:id="rId29"/>
    <p:sldId id="267" r:id="rId30"/>
    <p:sldId id="266" r:id="rId31"/>
    <p:sldId id="33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967875-EE48-4EB5-812F-2770A82DE28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003DD85-CF14-4CB4-A8CA-DE0B7577F87D}">
      <dgm:prSet custT="1"/>
      <dgm:spPr/>
      <dgm:t>
        <a:bodyPr/>
        <a:lstStyle/>
        <a:p>
          <a:pPr>
            <a:lnSpc>
              <a:spcPct val="100000"/>
            </a:lnSpc>
          </a:pPr>
          <a:r>
            <a:rPr lang="en-US" sz="2000" b="0" i="0" dirty="0"/>
            <a:t>Data Collection &amp; Preprocessing</a:t>
          </a:r>
          <a:endParaRPr lang="en-US" sz="2000" dirty="0"/>
        </a:p>
      </dgm:t>
    </dgm:pt>
    <dgm:pt modelId="{02375913-9DD0-4512-8C1E-0737F5641CBF}" type="parTrans" cxnId="{BB876241-6DB6-4FE6-9112-E3F10AD1F369}">
      <dgm:prSet/>
      <dgm:spPr/>
      <dgm:t>
        <a:bodyPr/>
        <a:lstStyle/>
        <a:p>
          <a:endParaRPr lang="en-US"/>
        </a:p>
      </dgm:t>
    </dgm:pt>
    <dgm:pt modelId="{A1A5578B-4190-444F-81CE-6A2AB161D14A}" type="sibTrans" cxnId="{BB876241-6DB6-4FE6-9112-E3F10AD1F369}">
      <dgm:prSet/>
      <dgm:spPr/>
      <dgm:t>
        <a:bodyPr/>
        <a:lstStyle/>
        <a:p>
          <a:endParaRPr lang="en-US"/>
        </a:p>
      </dgm:t>
    </dgm:pt>
    <dgm:pt modelId="{6F9C6598-65F5-4060-AAC5-9FD2F472BC9A}">
      <dgm:prSet/>
      <dgm:spPr/>
      <dgm:t>
        <a:bodyPr/>
        <a:lstStyle/>
        <a:p>
          <a:pPr>
            <a:lnSpc>
              <a:spcPct val="100000"/>
            </a:lnSpc>
          </a:pPr>
          <a:r>
            <a:rPr lang="en-US" b="0" i="0" dirty="0"/>
            <a:t>Exploratory Data Analysis</a:t>
          </a:r>
          <a:endParaRPr lang="en-US" dirty="0"/>
        </a:p>
      </dgm:t>
    </dgm:pt>
    <dgm:pt modelId="{9AFA0B88-5B74-4DC8-B803-93C54E1F5B73}" type="parTrans" cxnId="{0D17880E-9292-42D2-AAC7-9B0F2D44811F}">
      <dgm:prSet/>
      <dgm:spPr/>
      <dgm:t>
        <a:bodyPr/>
        <a:lstStyle/>
        <a:p>
          <a:endParaRPr lang="en-US"/>
        </a:p>
      </dgm:t>
    </dgm:pt>
    <dgm:pt modelId="{0601D06A-FAB9-4967-88EB-1D7B3613D22D}" type="sibTrans" cxnId="{0D17880E-9292-42D2-AAC7-9B0F2D44811F}">
      <dgm:prSet/>
      <dgm:spPr/>
      <dgm:t>
        <a:bodyPr/>
        <a:lstStyle/>
        <a:p>
          <a:endParaRPr lang="en-US"/>
        </a:p>
      </dgm:t>
    </dgm:pt>
    <dgm:pt modelId="{4D36AF51-B0DF-4844-89B4-A631F8451A37}">
      <dgm:prSet/>
      <dgm:spPr/>
      <dgm:t>
        <a:bodyPr/>
        <a:lstStyle/>
        <a:p>
          <a:pPr>
            <a:lnSpc>
              <a:spcPct val="100000"/>
            </a:lnSpc>
          </a:pPr>
          <a:r>
            <a:rPr lang="en-US" b="0" i="0"/>
            <a:t>Data Visualization</a:t>
          </a:r>
          <a:endParaRPr lang="en-US"/>
        </a:p>
      </dgm:t>
    </dgm:pt>
    <dgm:pt modelId="{1B09397C-092F-454C-837D-9C38DAFB78CC}" type="parTrans" cxnId="{790EC059-1455-4CDC-9976-2641354B17AF}">
      <dgm:prSet/>
      <dgm:spPr/>
      <dgm:t>
        <a:bodyPr/>
        <a:lstStyle/>
        <a:p>
          <a:endParaRPr lang="en-US"/>
        </a:p>
      </dgm:t>
    </dgm:pt>
    <dgm:pt modelId="{E1457258-2421-4F77-BBCD-43919D514074}" type="sibTrans" cxnId="{790EC059-1455-4CDC-9976-2641354B17AF}">
      <dgm:prSet/>
      <dgm:spPr/>
      <dgm:t>
        <a:bodyPr/>
        <a:lstStyle/>
        <a:p>
          <a:endParaRPr lang="en-US"/>
        </a:p>
      </dgm:t>
    </dgm:pt>
    <dgm:pt modelId="{916A180A-7176-4EA2-907B-E7320F684A73}">
      <dgm:prSet/>
      <dgm:spPr/>
      <dgm:t>
        <a:bodyPr/>
        <a:lstStyle/>
        <a:p>
          <a:pPr>
            <a:lnSpc>
              <a:spcPct val="100000"/>
            </a:lnSpc>
          </a:pPr>
          <a:r>
            <a:rPr lang="en-US" b="0" i="0"/>
            <a:t>Result</a:t>
          </a:r>
          <a:endParaRPr lang="en-US"/>
        </a:p>
      </dgm:t>
    </dgm:pt>
    <dgm:pt modelId="{78F1DA57-DBA2-4643-A90A-72F1509B87A3}" type="parTrans" cxnId="{7EC9AB19-C96D-421E-BAFF-2983EFC04FF5}">
      <dgm:prSet/>
      <dgm:spPr/>
      <dgm:t>
        <a:bodyPr/>
        <a:lstStyle/>
        <a:p>
          <a:endParaRPr lang="en-US"/>
        </a:p>
      </dgm:t>
    </dgm:pt>
    <dgm:pt modelId="{5B00CF32-D54C-4A21-825C-BAC082A4CFC3}" type="sibTrans" cxnId="{7EC9AB19-C96D-421E-BAFF-2983EFC04FF5}">
      <dgm:prSet/>
      <dgm:spPr/>
      <dgm:t>
        <a:bodyPr/>
        <a:lstStyle/>
        <a:p>
          <a:endParaRPr lang="en-US"/>
        </a:p>
      </dgm:t>
    </dgm:pt>
    <dgm:pt modelId="{3DA19BCE-F4BE-4DC1-9862-637A3029F890}" type="pres">
      <dgm:prSet presAssocID="{F5967875-EE48-4EB5-812F-2770A82DE282}" presName="root" presStyleCnt="0">
        <dgm:presLayoutVars>
          <dgm:dir/>
          <dgm:resizeHandles val="exact"/>
        </dgm:presLayoutVars>
      </dgm:prSet>
      <dgm:spPr/>
    </dgm:pt>
    <dgm:pt modelId="{A668E089-66A3-406B-A160-450159A4D69E}" type="pres">
      <dgm:prSet presAssocID="{4003DD85-CF14-4CB4-A8CA-DE0B7577F87D}" presName="compNode" presStyleCnt="0"/>
      <dgm:spPr/>
    </dgm:pt>
    <dgm:pt modelId="{2D08963D-B3C1-406C-BE0C-466BC9B8DBC5}" type="pres">
      <dgm:prSet presAssocID="{4003DD85-CF14-4CB4-A8CA-DE0B7577F87D}" presName="bgRect" presStyleLbl="bgShp" presStyleIdx="0" presStyleCnt="4"/>
      <dgm:spPr/>
    </dgm:pt>
    <dgm:pt modelId="{70087365-3F08-4736-ACE9-4F105ECECBB8}" type="pres">
      <dgm:prSet presAssocID="{4003DD85-CF14-4CB4-A8CA-DE0B7577F8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B1AB8125-BB4F-4956-8BD0-201CB97CFC92}" type="pres">
      <dgm:prSet presAssocID="{4003DD85-CF14-4CB4-A8CA-DE0B7577F87D}" presName="spaceRect" presStyleCnt="0"/>
      <dgm:spPr/>
    </dgm:pt>
    <dgm:pt modelId="{3085F01D-1A6B-4793-A12E-722C9CF09EE5}" type="pres">
      <dgm:prSet presAssocID="{4003DD85-CF14-4CB4-A8CA-DE0B7577F87D}" presName="parTx" presStyleLbl="revTx" presStyleIdx="0" presStyleCnt="4">
        <dgm:presLayoutVars>
          <dgm:chMax val="0"/>
          <dgm:chPref val="0"/>
        </dgm:presLayoutVars>
      </dgm:prSet>
      <dgm:spPr/>
    </dgm:pt>
    <dgm:pt modelId="{8E779569-39D6-4594-B575-90C9B5B1985A}" type="pres">
      <dgm:prSet presAssocID="{A1A5578B-4190-444F-81CE-6A2AB161D14A}" presName="sibTrans" presStyleCnt="0"/>
      <dgm:spPr/>
    </dgm:pt>
    <dgm:pt modelId="{7F010713-2A27-4AD7-8E86-30928BD04D81}" type="pres">
      <dgm:prSet presAssocID="{6F9C6598-65F5-4060-AAC5-9FD2F472BC9A}" presName="compNode" presStyleCnt="0"/>
      <dgm:spPr/>
    </dgm:pt>
    <dgm:pt modelId="{AF12FEF9-C5E4-4F61-A0DD-EA468A51FE9A}" type="pres">
      <dgm:prSet presAssocID="{6F9C6598-65F5-4060-AAC5-9FD2F472BC9A}" presName="bgRect" presStyleLbl="bgShp" presStyleIdx="1" presStyleCnt="4"/>
      <dgm:spPr/>
    </dgm:pt>
    <dgm:pt modelId="{815DDFD7-C01C-4D8D-B23F-3554202BA807}" type="pres">
      <dgm:prSet presAssocID="{6F9C6598-65F5-4060-AAC5-9FD2F472BC9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6BC37B5C-C02F-4C6B-88E1-52B0316D4019}" type="pres">
      <dgm:prSet presAssocID="{6F9C6598-65F5-4060-AAC5-9FD2F472BC9A}" presName="spaceRect" presStyleCnt="0"/>
      <dgm:spPr/>
    </dgm:pt>
    <dgm:pt modelId="{A8E49F46-4A15-4D8D-8243-C794FB77EFB9}" type="pres">
      <dgm:prSet presAssocID="{6F9C6598-65F5-4060-AAC5-9FD2F472BC9A}" presName="parTx" presStyleLbl="revTx" presStyleIdx="1" presStyleCnt="4">
        <dgm:presLayoutVars>
          <dgm:chMax val="0"/>
          <dgm:chPref val="0"/>
        </dgm:presLayoutVars>
      </dgm:prSet>
      <dgm:spPr/>
    </dgm:pt>
    <dgm:pt modelId="{2B0F8A09-DEE7-4B06-A5EE-7F9B6C4009D3}" type="pres">
      <dgm:prSet presAssocID="{0601D06A-FAB9-4967-88EB-1D7B3613D22D}" presName="sibTrans" presStyleCnt="0"/>
      <dgm:spPr/>
    </dgm:pt>
    <dgm:pt modelId="{4824E397-A364-4E6F-9953-FC7B10B36638}" type="pres">
      <dgm:prSet presAssocID="{4D36AF51-B0DF-4844-89B4-A631F8451A37}" presName="compNode" presStyleCnt="0"/>
      <dgm:spPr/>
    </dgm:pt>
    <dgm:pt modelId="{F96D5D6C-D172-4E71-8F8E-C71E78539A4D}" type="pres">
      <dgm:prSet presAssocID="{4D36AF51-B0DF-4844-89B4-A631F8451A37}" presName="bgRect" presStyleLbl="bgShp" presStyleIdx="2" presStyleCnt="4"/>
      <dgm:spPr/>
    </dgm:pt>
    <dgm:pt modelId="{00B8AFBA-EDDB-44EC-8723-5EE77C1DB851}" type="pres">
      <dgm:prSet presAssocID="{4D36AF51-B0DF-4844-89B4-A631F8451A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8C13EB50-CBD8-4ED6-B15D-72D07AB0BEBD}" type="pres">
      <dgm:prSet presAssocID="{4D36AF51-B0DF-4844-89B4-A631F8451A37}" presName="spaceRect" presStyleCnt="0"/>
      <dgm:spPr/>
    </dgm:pt>
    <dgm:pt modelId="{376C86B3-4929-471F-A490-FA93F1B4A3EE}" type="pres">
      <dgm:prSet presAssocID="{4D36AF51-B0DF-4844-89B4-A631F8451A37}" presName="parTx" presStyleLbl="revTx" presStyleIdx="2" presStyleCnt="4">
        <dgm:presLayoutVars>
          <dgm:chMax val="0"/>
          <dgm:chPref val="0"/>
        </dgm:presLayoutVars>
      </dgm:prSet>
      <dgm:spPr/>
    </dgm:pt>
    <dgm:pt modelId="{05534A02-E70D-4CA5-BAB7-6D6DBD31CF76}" type="pres">
      <dgm:prSet presAssocID="{E1457258-2421-4F77-BBCD-43919D514074}" presName="sibTrans" presStyleCnt="0"/>
      <dgm:spPr/>
    </dgm:pt>
    <dgm:pt modelId="{FE7FC9A6-C8A2-49E1-99F0-20623A3EA6B5}" type="pres">
      <dgm:prSet presAssocID="{916A180A-7176-4EA2-907B-E7320F684A73}" presName="compNode" presStyleCnt="0"/>
      <dgm:spPr/>
    </dgm:pt>
    <dgm:pt modelId="{B9AC8CA6-8361-4F97-A797-3A52CC562297}" type="pres">
      <dgm:prSet presAssocID="{916A180A-7176-4EA2-907B-E7320F684A73}" presName="bgRect" presStyleLbl="bgShp" presStyleIdx="3" presStyleCnt="4"/>
      <dgm:spPr/>
    </dgm:pt>
    <dgm:pt modelId="{79F39E4C-99E3-40BA-AD6F-0423C7BBEDE3}" type="pres">
      <dgm:prSet presAssocID="{916A180A-7176-4EA2-907B-E7320F684A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154A2601-4D49-4A10-829C-92FCC2FE65FD}" type="pres">
      <dgm:prSet presAssocID="{916A180A-7176-4EA2-907B-E7320F684A73}" presName="spaceRect" presStyleCnt="0"/>
      <dgm:spPr/>
    </dgm:pt>
    <dgm:pt modelId="{ACA87B02-1E5D-4523-8D7E-D569D71ACB23}" type="pres">
      <dgm:prSet presAssocID="{916A180A-7176-4EA2-907B-E7320F684A73}" presName="parTx" presStyleLbl="revTx" presStyleIdx="3" presStyleCnt="4">
        <dgm:presLayoutVars>
          <dgm:chMax val="0"/>
          <dgm:chPref val="0"/>
        </dgm:presLayoutVars>
      </dgm:prSet>
      <dgm:spPr/>
    </dgm:pt>
  </dgm:ptLst>
  <dgm:cxnLst>
    <dgm:cxn modelId="{0D17880E-9292-42D2-AAC7-9B0F2D44811F}" srcId="{F5967875-EE48-4EB5-812F-2770A82DE282}" destId="{6F9C6598-65F5-4060-AAC5-9FD2F472BC9A}" srcOrd="1" destOrd="0" parTransId="{9AFA0B88-5B74-4DC8-B803-93C54E1F5B73}" sibTransId="{0601D06A-FAB9-4967-88EB-1D7B3613D22D}"/>
    <dgm:cxn modelId="{7EC9AB19-C96D-421E-BAFF-2983EFC04FF5}" srcId="{F5967875-EE48-4EB5-812F-2770A82DE282}" destId="{916A180A-7176-4EA2-907B-E7320F684A73}" srcOrd="3" destOrd="0" parTransId="{78F1DA57-DBA2-4643-A90A-72F1509B87A3}" sibTransId="{5B00CF32-D54C-4A21-825C-BAC082A4CFC3}"/>
    <dgm:cxn modelId="{7E8C6F5C-B2D7-4376-A3A6-BE3BB2597378}" type="presOf" srcId="{4003DD85-CF14-4CB4-A8CA-DE0B7577F87D}" destId="{3085F01D-1A6B-4793-A12E-722C9CF09EE5}" srcOrd="0" destOrd="0" presId="urn:microsoft.com/office/officeart/2018/2/layout/IconVerticalSolidList"/>
    <dgm:cxn modelId="{5753C35E-B2F1-4F3F-AEE1-8596870DBB88}" type="presOf" srcId="{916A180A-7176-4EA2-907B-E7320F684A73}" destId="{ACA87B02-1E5D-4523-8D7E-D569D71ACB23}" srcOrd="0" destOrd="0" presId="urn:microsoft.com/office/officeart/2018/2/layout/IconVerticalSolidList"/>
    <dgm:cxn modelId="{BB876241-6DB6-4FE6-9112-E3F10AD1F369}" srcId="{F5967875-EE48-4EB5-812F-2770A82DE282}" destId="{4003DD85-CF14-4CB4-A8CA-DE0B7577F87D}" srcOrd="0" destOrd="0" parTransId="{02375913-9DD0-4512-8C1E-0737F5641CBF}" sibTransId="{A1A5578B-4190-444F-81CE-6A2AB161D14A}"/>
    <dgm:cxn modelId="{07B0C047-ECF1-498C-8975-24D758B0062E}" type="presOf" srcId="{6F9C6598-65F5-4060-AAC5-9FD2F472BC9A}" destId="{A8E49F46-4A15-4D8D-8243-C794FB77EFB9}" srcOrd="0" destOrd="0" presId="urn:microsoft.com/office/officeart/2018/2/layout/IconVerticalSolidList"/>
    <dgm:cxn modelId="{790EC059-1455-4CDC-9976-2641354B17AF}" srcId="{F5967875-EE48-4EB5-812F-2770A82DE282}" destId="{4D36AF51-B0DF-4844-89B4-A631F8451A37}" srcOrd="2" destOrd="0" parTransId="{1B09397C-092F-454C-837D-9C38DAFB78CC}" sibTransId="{E1457258-2421-4F77-BBCD-43919D514074}"/>
    <dgm:cxn modelId="{3FA5617D-3DBB-4E6A-925E-B53713DB3F94}" type="presOf" srcId="{4D36AF51-B0DF-4844-89B4-A631F8451A37}" destId="{376C86B3-4929-471F-A490-FA93F1B4A3EE}" srcOrd="0" destOrd="0" presId="urn:microsoft.com/office/officeart/2018/2/layout/IconVerticalSolidList"/>
    <dgm:cxn modelId="{EEFDF5F2-A90E-4621-B039-A06F838BEE41}" type="presOf" srcId="{F5967875-EE48-4EB5-812F-2770A82DE282}" destId="{3DA19BCE-F4BE-4DC1-9862-637A3029F890}" srcOrd="0" destOrd="0" presId="urn:microsoft.com/office/officeart/2018/2/layout/IconVerticalSolidList"/>
    <dgm:cxn modelId="{5565240C-51BD-43C4-AA05-3221B0F0BE65}" type="presParOf" srcId="{3DA19BCE-F4BE-4DC1-9862-637A3029F890}" destId="{A668E089-66A3-406B-A160-450159A4D69E}" srcOrd="0" destOrd="0" presId="urn:microsoft.com/office/officeart/2018/2/layout/IconVerticalSolidList"/>
    <dgm:cxn modelId="{936B8374-B679-4383-B726-0ACBB3325FD4}" type="presParOf" srcId="{A668E089-66A3-406B-A160-450159A4D69E}" destId="{2D08963D-B3C1-406C-BE0C-466BC9B8DBC5}" srcOrd="0" destOrd="0" presId="urn:microsoft.com/office/officeart/2018/2/layout/IconVerticalSolidList"/>
    <dgm:cxn modelId="{82843269-4C11-4261-BF65-D9BFF1956F14}" type="presParOf" srcId="{A668E089-66A3-406B-A160-450159A4D69E}" destId="{70087365-3F08-4736-ACE9-4F105ECECBB8}" srcOrd="1" destOrd="0" presId="urn:microsoft.com/office/officeart/2018/2/layout/IconVerticalSolidList"/>
    <dgm:cxn modelId="{312FC18C-D78E-43B7-BF63-C34A28B22276}" type="presParOf" srcId="{A668E089-66A3-406B-A160-450159A4D69E}" destId="{B1AB8125-BB4F-4956-8BD0-201CB97CFC92}" srcOrd="2" destOrd="0" presId="urn:microsoft.com/office/officeart/2018/2/layout/IconVerticalSolidList"/>
    <dgm:cxn modelId="{F8A4DA4C-003D-4182-B6E6-4B2BCD8F1687}" type="presParOf" srcId="{A668E089-66A3-406B-A160-450159A4D69E}" destId="{3085F01D-1A6B-4793-A12E-722C9CF09EE5}" srcOrd="3" destOrd="0" presId="urn:microsoft.com/office/officeart/2018/2/layout/IconVerticalSolidList"/>
    <dgm:cxn modelId="{C25BCF11-5AED-4392-A02A-3F48C6EF4FCD}" type="presParOf" srcId="{3DA19BCE-F4BE-4DC1-9862-637A3029F890}" destId="{8E779569-39D6-4594-B575-90C9B5B1985A}" srcOrd="1" destOrd="0" presId="urn:microsoft.com/office/officeart/2018/2/layout/IconVerticalSolidList"/>
    <dgm:cxn modelId="{2366A15B-E46E-4EB7-A432-35C9DC96DBE7}" type="presParOf" srcId="{3DA19BCE-F4BE-4DC1-9862-637A3029F890}" destId="{7F010713-2A27-4AD7-8E86-30928BD04D81}" srcOrd="2" destOrd="0" presId="urn:microsoft.com/office/officeart/2018/2/layout/IconVerticalSolidList"/>
    <dgm:cxn modelId="{155FE865-5D3A-4CE0-9941-076FD3901BCD}" type="presParOf" srcId="{7F010713-2A27-4AD7-8E86-30928BD04D81}" destId="{AF12FEF9-C5E4-4F61-A0DD-EA468A51FE9A}" srcOrd="0" destOrd="0" presId="urn:microsoft.com/office/officeart/2018/2/layout/IconVerticalSolidList"/>
    <dgm:cxn modelId="{9A9BF112-7725-493E-851D-BBE52E9A4F18}" type="presParOf" srcId="{7F010713-2A27-4AD7-8E86-30928BD04D81}" destId="{815DDFD7-C01C-4D8D-B23F-3554202BA807}" srcOrd="1" destOrd="0" presId="urn:microsoft.com/office/officeart/2018/2/layout/IconVerticalSolidList"/>
    <dgm:cxn modelId="{F6384ECC-939C-4869-8DAC-B01531BE058A}" type="presParOf" srcId="{7F010713-2A27-4AD7-8E86-30928BD04D81}" destId="{6BC37B5C-C02F-4C6B-88E1-52B0316D4019}" srcOrd="2" destOrd="0" presId="urn:microsoft.com/office/officeart/2018/2/layout/IconVerticalSolidList"/>
    <dgm:cxn modelId="{2C9BC57A-C437-49BD-BFDB-81CF49F94DE8}" type="presParOf" srcId="{7F010713-2A27-4AD7-8E86-30928BD04D81}" destId="{A8E49F46-4A15-4D8D-8243-C794FB77EFB9}" srcOrd="3" destOrd="0" presId="urn:microsoft.com/office/officeart/2018/2/layout/IconVerticalSolidList"/>
    <dgm:cxn modelId="{EA7CB614-740A-4DCE-A8D2-F675DFBAA809}" type="presParOf" srcId="{3DA19BCE-F4BE-4DC1-9862-637A3029F890}" destId="{2B0F8A09-DEE7-4B06-A5EE-7F9B6C4009D3}" srcOrd="3" destOrd="0" presId="urn:microsoft.com/office/officeart/2018/2/layout/IconVerticalSolidList"/>
    <dgm:cxn modelId="{84FEF4C8-35B6-44C7-AEAA-8214C57028EB}" type="presParOf" srcId="{3DA19BCE-F4BE-4DC1-9862-637A3029F890}" destId="{4824E397-A364-4E6F-9953-FC7B10B36638}" srcOrd="4" destOrd="0" presId="urn:microsoft.com/office/officeart/2018/2/layout/IconVerticalSolidList"/>
    <dgm:cxn modelId="{51D82556-24DA-40DF-805B-03944342C954}" type="presParOf" srcId="{4824E397-A364-4E6F-9953-FC7B10B36638}" destId="{F96D5D6C-D172-4E71-8F8E-C71E78539A4D}" srcOrd="0" destOrd="0" presId="urn:microsoft.com/office/officeart/2018/2/layout/IconVerticalSolidList"/>
    <dgm:cxn modelId="{29819446-F1BB-4C81-A07F-AB1610CBB53B}" type="presParOf" srcId="{4824E397-A364-4E6F-9953-FC7B10B36638}" destId="{00B8AFBA-EDDB-44EC-8723-5EE77C1DB851}" srcOrd="1" destOrd="0" presId="urn:microsoft.com/office/officeart/2018/2/layout/IconVerticalSolidList"/>
    <dgm:cxn modelId="{ACEA3BDB-5FDA-4E99-B22A-089CB3FA7396}" type="presParOf" srcId="{4824E397-A364-4E6F-9953-FC7B10B36638}" destId="{8C13EB50-CBD8-4ED6-B15D-72D07AB0BEBD}" srcOrd="2" destOrd="0" presId="urn:microsoft.com/office/officeart/2018/2/layout/IconVerticalSolidList"/>
    <dgm:cxn modelId="{98465F32-9E85-4A18-9E5F-C7B7E3140CA4}" type="presParOf" srcId="{4824E397-A364-4E6F-9953-FC7B10B36638}" destId="{376C86B3-4929-471F-A490-FA93F1B4A3EE}" srcOrd="3" destOrd="0" presId="urn:microsoft.com/office/officeart/2018/2/layout/IconVerticalSolidList"/>
    <dgm:cxn modelId="{A53BA5AB-D93F-4031-A8D9-57BC095B2BF8}" type="presParOf" srcId="{3DA19BCE-F4BE-4DC1-9862-637A3029F890}" destId="{05534A02-E70D-4CA5-BAB7-6D6DBD31CF76}" srcOrd="5" destOrd="0" presId="urn:microsoft.com/office/officeart/2018/2/layout/IconVerticalSolidList"/>
    <dgm:cxn modelId="{D9EA9B7B-3C0A-44B3-8678-10F164DFF965}" type="presParOf" srcId="{3DA19BCE-F4BE-4DC1-9862-637A3029F890}" destId="{FE7FC9A6-C8A2-49E1-99F0-20623A3EA6B5}" srcOrd="6" destOrd="0" presId="urn:microsoft.com/office/officeart/2018/2/layout/IconVerticalSolidList"/>
    <dgm:cxn modelId="{A64E9F92-F235-4E73-8531-DD8C5A2FA1D6}" type="presParOf" srcId="{FE7FC9A6-C8A2-49E1-99F0-20623A3EA6B5}" destId="{B9AC8CA6-8361-4F97-A797-3A52CC562297}" srcOrd="0" destOrd="0" presId="urn:microsoft.com/office/officeart/2018/2/layout/IconVerticalSolidList"/>
    <dgm:cxn modelId="{341E224C-6FF0-4C1D-B1F4-3BE46C4E9177}" type="presParOf" srcId="{FE7FC9A6-C8A2-49E1-99F0-20623A3EA6B5}" destId="{79F39E4C-99E3-40BA-AD6F-0423C7BBEDE3}" srcOrd="1" destOrd="0" presId="urn:microsoft.com/office/officeart/2018/2/layout/IconVerticalSolidList"/>
    <dgm:cxn modelId="{7598044B-A12C-4529-A10B-CEE9465789C9}" type="presParOf" srcId="{FE7FC9A6-C8A2-49E1-99F0-20623A3EA6B5}" destId="{154A2601-4D49-4A10-829C-92FCC2FE65FD}" srcOrd="2" destOrd="0" presId="urn:microsoft.com/office/officeart/2018/2/layout/IconVerticalSolidList"/>
    <dgm:cxn modelId="{71ED702F-9426-424B-A27E-D5ACC85C7C22}" type="presParOf" srcId="{FE7FC9A6-C8A2-49E1-99F0-20623A3EA6B5}" destId="{ACA87B02-1E5D-4523-8D7E-D569D71ACB2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718B31-F2BB-4783-8163-00A5134B8B5B}"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C316F6C-2DF8-4745-95C6-36107ACB5F7B}">
      <dgm:prSet/>
      <dgm:spPr/>
      <dgm:t>
        <a:bodyPr/>
        <a:lstStyle/>
        <a:p>
          <a:pPr>
            <a:lnSpc>
              <a:spcPct val="150000"/>
            </a:lnSpc>
            <a:buFont typeface="+mj-lt"/>
            <a:buAutoNum type="arabicPeriod"/>
          </a:pPr>
          <a:r>
            <a:rPr lang="en-US" b="1" i="0" u="sng" dirty="0"/>
            <a:t>Healthcare</a:t>
          </a:r>
          <a:r>
            <a:rPr lang="en-US" b="1" i="0" dirty="0"/>
            <a:t> </a:t>
          </a:r>
          <a:r>
            <a:rPr lang="en-US" b="1" i="0" u="sng" dirty="0"/>
            <a:t>Providers</a:t>
          </a:r>
          <a:r>
            <a:rPr lang="en-US" b="0" i="0" dirty="0"/>
            <a:t>: Doctors, nurses, and other healthcare professionals who can use the insights to better understand patient demographics, health conditions, and healthcare utilization patterns. This knowledge can help in providing personalized care and treatment plans.</a:t>
          </a:r>
        </a:p>
      </dgm:t>
    </dgm:pt>
    <dgm:pt modelId="{C52572DA-427C-454F-A6CE-47392F2BD249}" type="parTrans" cxnId="{8C1F9260-5608-46D7-AE8B-68766CB3E277}">
      <dgm:prSet/>
      <dgm:spPr/>
      <dgm:t>
        <a:bodyPr/>
        <a:lstStyle/>
        <a:p>
          <a:endParaRPr lang="en-US"/>
        </a:p>
      </dgm:t>
    </dgm:pt>
    <dgm:pt modelId="{AE2A7857-3B3D-447D-9326-870F301DAE70}" type="sibTrans" cxnId="{8C1F9260-5608-46D7-AE8B-68766CB3E277}">
      <dgm:prSet/>
      <dgm:spPr/>
      <dgm:t>
        <a:bodyPr/>
        <a:lstStyle/>
        <a:p>
          <a:endParaRPr lang="en-US"/>
        </a:p>
      </dgm:t>
    </dgm:pt>
    <dgm:pt modelId="{E61BD985-AC44-4D17-8CA5-BE738F003CF1}">
      <dgm:prSet/>
      <dgm:spPr/>
      <dgm:t>
        <a:bodyPr/>
        <a:lstStyle/>
        <a:p>
          <a:pPr>
            <a:lnSpc>
              <a:spcPct val="150000"/>
            </a:lnSpc>
            <a:buFont typeface="+mj-lt"/>
            <a:buAutoNum type="arabicPeriod"/>
          </a:pPr>
          <a:r>
            <a:rPr lang="en-US" b="1" i="0" u="sng" dirty="0"/>
            <a:t>Healthcare Administrators</a:t>
          </a:r>
          <a:r>
            <a:rPr lang="en-US" b="0" i="0" dirty="0"/>
            <a:t>: Hospital administrators and healthcare institutions can utilize the findings to optimize resource allocation, plan for staffing needs, and identify areas for improvement in healthcare services.</a:t>
          </a:r>
        </a:p>
      </dgm:t>
    </dgm:pt>
    <dgm:pt modelId="{2EE5BBA4-949A-4E60-A945-21FE73247FDB}" type="parTrans" cxnId="{F57ACA9A-8E2D-4D9D-87DD-A01449589548}">
      <dgm:prSet/>
      <dgm:spPr/>
      <dgm:t>
        <a:bodyPr/>
        <a:lstStyle/>
        <a:p>
          <a:endParaRPr lang="en-US"/>
        </a:p>
      </dgm:t>
    </dgm:pt>
    <dgm:pt modelId="{E8B2943D-11B6-41D1-A704-CD3DE7AE9A04}" type="sibTrans" cxnId="{F57ACA9A-8E2D-4D9D-87DD-A01449589548}">
      <dgm:prSet/>
      <dgm:spPr/>
      <dgm:t>
        <a:bodyPr/>
        <a:lstStyle/>
        <a:p>
          <a:endParaRPr lang="en-US"/>
        </a:p>
      </dgm:t>
    </dgm:pt>
    <dgm:pt modelId="{89AD4584-5CDC-4704-80AD-F2DC913D59DE}">
      <dgm:prSet/>
      <dgm:spPr/>
      <dgm:t>
        <a:bodyPr/>
        <a:lstStyle/>
        <a:p>
          <a:pPr>
            <a:lnSpc>
              <a:spcPct val="150000"/>
            </a:lnSpc>
            <a:buFont typeface="+mj-lt"/>
            <a:buAutoNum type="arabicPeriod"/>
          </a:pPr>
          <a:r>
            <a:rPr lang="en-US" b="1" i="0" u="sng" dirty="0"/>
            <a:t>Public Health Officials</a:t>
          </a:r>
          <a:r>
            <a:rPr lang="en-US" b="0" i="0" dirty="0"/>
            <a:t>: Government health departments and policymakers can use the data to identify health trends, allocate public health resources efficiently, and design targeted interventions for specific health conditions.</a:t>
          </a:r>
        </a:p>
      </dgm:t>
    </dgm:pt>
    <dgm:pt modelId="{45DFB02D-5162-438D-AFCE-BCF1F6922DDC}" type="parTrans" cxnId="{92273E2A-34EB-41B7-A8DC-E8D126827CB1}">
      <dgm:prSet/>
      <dgm:spPr/>
      <dgm:t>
        <a:bodyPr/>
        <a:lstStyle/>
        <a:p>
          <a:endParaRPr lang="en-US"/>
        </a:p>
      </dgm:t>
    </dgm:pt>
    <dgm:pt modelId="{DD849519-E594-4F18-9AAA-5CCC0A61AB30}" type="sibTrans" cxnId="{92273E2A-34EB-41B7-A8DC-E8D126827CB1}">
      <dgm:prSet/>
      <dgm:spPr/>
      <dgm:t>
        <a:bodyPr/>
        <a:lstStyle/>
        <a:p>
          <a:endParaRPr lang="en-US"/>
        </a:p>
      </dgm:t>
    </dgm:pt>
    <dgm:pt modelId="{99899DB9-D003-4E30-A7E9-AD4A0653AB7A}">
      <dgm:prSet/>
      <dgm:spPr/>
      <dgm:t>
        <a:bodyPr/>
        <a:lstStyle/>
        <a:p>
          <a:pPr>
            <a:lnSpc>
              <a:spcPct val="150000"/>
            </a:lnSpc>
            <a:buFont typeface="+mj-lt"/>
            <a:buNone/>
          </a:pPr>
          <a:r>
            <a:rPr lang="en-US" b="1" i="0" u="sng" dirty="0"/>
            <a:t>Insurance Companies</a:t>
          </a:r>
          <a:r>
            <a:rPr lang="en-US" b="0" i="0" dirty="0"/>
            <a:t>: Insurance providers can benefit from understanding healthcare utilization patterns and associated costs to design suitable insurance plans and assess risk.</a:t>
          </a:r>
        </a:p>
      </dgm:t>
    </dgm:pt>
    <dgm:pt modelId="{17FD9194-73E4-445E-938F-B9574118146D}" type="parTrans" cxnId="{E2059DAC-8FDA-4EA5-BC62-25CCAE92DD45}">
      <dgm:prSet/>
      <dgm:spPr/>
      <dgm:t>
        <a:bodyPr/>
        <a:lstStyle/>
        <a:p>
          <a:endParaRPr lang="en-US"/>
        </a:p>
      </dgm:t>
    </dgm:pt>
    <dgm:pt modelId="{0C1A7059-A6F6-4CFC-B00E-C1ADD17315DD}" type="sibTrans" cxnId="{E2059DAC-8FDA-4EA5-BC62-25CCAE92DD45}">
      <dgm:prSet/>
      <dgm:spPr/>
      <dgm:t>
        <a:bodyPr/>
        <a:lstStyle/>
        <a:p>
          <a:endParaRPr lang="en-US"/>
        </a:p>
      </dgm:t>
    </dgm:pt>
    <dgm:pt modelId="{96964E5A-6CD2-4716-9F20-623057AA8033}">
      <dgm:prSet/>
      <dgm:spPr/>
      <dgm:t>
        <a:bodyPr/>
        <a:lstStyle/>
        <a:p>
          <a:pPr>
            <a:lnSpc>
              <a:spcPct val="150000"/>
            </a:lnSpc>
            <a:buFont typeface="+mj-lt"/>
            <a:buAutoNum type="arabicPeriod"/>
          </a:pPr>
          <a:r>
            <a:rPr lang="en-US" b="1" i="0" u="sng" dirty="0"/>
            <a:t>Researchers and Academics</a:t>
          </a:r>
          <a:r>
            <a:rPr lang="en-US" b="0" i="0" dirty="0"/>
            <a:t>: Researchers in the field of healthcare and academics can use the data to conduct further studies and contribute to the existing body of knowledge.</a:t>
          </a:r>
        </a:p>
      </dgm:t>
    </dgm:pt>
    <dgm:pt modelId="{1016B98A-5F9E-4D01-832D-215FCE9DAC2E}" type="parTrans" cxnId="{64125082-E326-42B2-A78C-BBCFE38B8938}">
      <dgm:prSet/>
      <dgm:spPr/>
      <dgm:t>
        <a:bodyPr/>
        <a:lstStyle/>
        <a:p>
          <a:endParaRPr lang="en-US"/>
        </a:p>
      </dgm:t>
    </dgm:pt>
    <dgm:pt modelId="{611EE622-8242-4ED2-805B-19F1934D6950}" type="sibTrans" cxnId="{64125082-E326-42B2-A78C-BBCFE38B8938}">
      <dgm:prSet/>
      <dgm:spPr/>
      <dgm:t>
        <a:bodyPr/>
        <a:lstStyle/>
        <a:p>
          <a:endParaRPr lang="en-US"/>
        </a:p>
      </dgm:t>
    </dgm:pt>
    <dgm:pt modelId="{F813AF6D-B706-440E-A24D-ECCEF182E041}">
      <dgm:prSet/>
      <dgm:spPr/>
      <dgm:t>
        <a:bodyPr/>
        <a:lstStyle/>
        <a:p>
          <a:pPr>
            <a:lnSpc>
              <a:spcPct val="150000"/>
            </a:lnSpc>
            <a:buFont typeface="+mj-lt"/>
            <a:buAutoNum type="arabicPeriod"/>
          </a:pPr>
          <a:r>
            <a:rPr lang="en-US" b="1" i="0" u="sng" dirty="0"/>
            <a:t>General Public</a:t>
          </a:r>
          <a:r>
            <a:rPr lang="en-US" b="0" i="0" dirty="0"/>
            <a:t>: The insights from the analysis can be communicated to the general public through health campaigns, awareness programs, and educational materials to promote preventive measures and better health practices.</a:t>
          </a:r>
        </a:p>
      </dgm:t>
    </dgm:pt>
    <dgm:pt modelId="{80578F9D-578E-47A6-B961-76C0BA9215DC}" type="parTrans" cxnId="{9BFB5B9C-A7A8-474D-B5CE-51E351E38F2C}">
      <dgm:prSet/>
      <dgm:spPr/>
      <dgm:t>
        <a:bodyPr/>
        <a:lstStyle/>
        <a:p>
          <a:endParaRPr lang="en-US"/>
        </a:p>
      </dgm:t>
    </dgm:pt>
    <dgm:pt modelId="{CDEC0CA1-8423-46D2-9216-9170E871BFC0}" type="sibTrans" cxnId="{9BFB5B9C-A7A8-474D-B5CE-51E351E38F2C}">
      <dgm:prSet/>
      <dgm:spPr/>
      <dgm:t>
        <a:bodyPr/>
        <a:lstStyle/>
        <a:p>
          <a:endParaRPr lang="en-US"/>
        </a:p>
      </dgm:t>
    </dgm:pt>
    <dgm:pt modelId="{38BE8985-8341-4EEE-A2E5-CF96BC208AB6}" type="pres">
      <dgm:prSet presAssocID="{86718B31-F2BB-4783-8163-00A5134B8B5B}" presName="linear" presStyleCnt="0">
        <dgm:presLayoutVars>
          <dgm:animLvl val="lvl"/>
          <dgm:resizeHandles val="exact"/>
        </dgm:presLayoutVars>
      </dgm:prSet>
      <dgm:spPr/>
    </dgm:pt>
    <dgm:pt modelId="{0ED8CAF8-C81B-42BA-9D03-835F449F2510}" type="pres">
      <dgm:prSet presAssocID="{DC316F6C-2DF8-4745-95C6-36107ACB5F7B}" presName="parentText" presStyleLbl="node1" presStyleIdx="0" presStyleCnt="6" custLinFactY="-11008" custLinFactNeighborY="-100000">
        <dgm:presLayoutVars>
          <dgm:chMax val="0"/>
          <dgm:bulletEnabled val="1"/>
        </dgm:presLayoutVars>
      </dgm:prSet>
      <dgm:spPr/>
    </dgm:pt>
    <dgm:pt modelId="{1ADAF1CF-B34F-4908-B43C-C32F3B36EE8E}" type="pres">
      <dgm:prSet presAssocID="{AE2A7857-3B3D-447D-9326-870F301DAE70}" presName="spacer" presStyleCnt="0"/>
      <dgm:spPr/>
    </dgm:pt>
    <dgm:pt modelId="{A5E0B2BB-EC1E-4947-B476-598A01907A25}" type="pres">
      <dgm:prSet presAssocID="{E61BD985-AC44-4D17-8CA5-BE738F003CF1}" presName="parentText" presStyleLbl="node1" presStyleIdx="1" presStyleCnt="6" custLinFactY="-7873" custLinFactNeighborX="-122" custLinFactNeighborY="-100000">
        <dgm:presLayoutVars>
          <dgm:chMax val="0"/>
          <dgm:bulletEnabled val="1"/>
        </dgm:presLayoutVars>
      </dgm:prSet>
      <dgm:spPr/>
    </dgm:pt>
    <dgm:pt modelId="{460624E4-FC0C-44D4-814A-251BCF99148F}" type="pres">
      <dgm:prSet presAssocID="{E8B2943D-11B6-41D1-A704-CD3DE7AE9A04}" presName="spacer" presStyleCnt="0"/>
      <dgm:spPr/>
    </dgm:pt>
    <dgm:pt modelId="{1B5E256C-E472-47F7-AA14-6A217A623B26}" type="pres">
      <dgm:prSet presAssocID="{89AD4584-5CDC-4704-80AD-F2DC913D59DE}" presName="parentText" presStyleLbl="node1" presStyleIdx="2" presStyleCnt="6" custLinFactY="-2982" custLinFactNeighborX="609" custLinFactNeighborY="-100000">
        <dgm:presLayoutVars>
          <dgm:chMax val="0"/>
          <dgm:bulletEnabled val="1"/>
        </dgm:presLayoutVars>
      </dgm:prSet>
      <dgm:spPr/>
    </dgm:pt>
    <dgm:pt modelId="{F65E67BE-EAF8-404C-88DC-D5D906D6DD52}" type="pres">
      <dgm:prSet presAssocID="{DD849519-E594-4F18-9AAA-5CCC0A61AB30}" presName="spacer" presStyleCnt="0"/>
      <dgm:spPr/>
    </dgm:pt>
    <dgm:pt modelId="{DED677C8-4340-417E-96C1-AE913C758723}" type="pres">
      <dgm:prSet presAssocID="{99899DB9-D003-4E30-A7E9-AD4A0653AB7A}" presName="parentText" presStyleLbl="node1" presStyleIdx="3" presStyleCnt="6" custLinFactNeighborY="-35559">
        <dgm:presLayoutVars>
          <dgm:chMax val="0"/>
          <dgm:bulletEnabled val="1"/>
        </dgm:presLayoutVars>
      </dgm:prSet>
      <dgm:spPr/>
    </dgm:pt>
    <dgm:pt modelId="{00E627A3-9B62-44C8-A8BD-E431EDC95CE6}" type="pres">
      <dgm:prSet presAssocID="{0C1A7059-A6F6-4CFC-B00E-C1ADD17315DD}" presName="spacer" presStyleCnt="0"/>
      <dgm:spPr/>
    </dgm:pt>
    <dgm:pt modelId="{C68B8822-E155-4DE6-8BF4-03B0EA8305C9}" type="pres">
      <dgm:prSet presAssocID="{96964E5A-6CD2-4716-9F20-623057AA8033}" presName="parentText" presStyleLbl="node1" presStyleIdx="4" presStyleCnt="6" custLinFactY="1603" custLinFactNeighborX="244" custLinFactNeighborY="100000">
        <dgm:presLayoutVars>
          <dgm:chMax val="0"/>
          <dgm:bulletEnabled val="1"/>
        </dgm:presLayoutVars>
      </dgm:prSet>
      <dgm:spPr/>
    </dgm:pt>
    <dgm:pt modelId="{AA2107E1-A56B-4CD8-B021-53EC0B5642B8}" type="pres">
      <dgm:prSet presAssocID="{611EE622-8242-4ED2-805B-19F1934D6950}" presName="spacer" presStyleCnt="0"/>
      <dgm:spPr/>
    </dgm:pt>
    <dgm:pt modelId="{5781DE7F-A477-4AA3-9748-7D94789DFE79}" type="pres">
      <dgm:prSet presAssocID="{F813AF6D-B706-440E-A24D-ECCEF182E041}" presName="parentText" presStyleLbl="node1" presStyleIdx="5" presStyleCnt="6" custLinFactY="6567" custLinFactNeighborY="100000">
        <dgm:presLayoutVars>
          <dgm:chMax val="0"/>
          <dgm:bulletEnabled val="1"/>
        </dgm:presLayoutVars>
      </dgm:prSet>
      <dgm:spPr/>
    </dgm:pt>
  </dgm:ptLst>
  <dgm:cxnLst>
    <dgm:cxn modelId="{FC930C10-4630-44EE-8396-EEC7AF7EF51B}" type="presOf" srcId="{E61BD985-AC44-4D17-8CA5-BE738F003CF1}" destId="{A5E0B2BB-EC1E-4947-B476-598A01907A25}" srcOrd="0" destOrd="0" presId="urn:microsoft.com/office/officeart/2005/8/layout/vList2"/>
    <dgm:cxn modelId="{CD8C4613-5520-4C22-98FF-380D033E61DF}" type="presOf" srcId="{F813AF6D-B706-440E-A24D-ECCEF182E041}" destId="{5781DE7F-A477-4AA3-9748-7D94789DFE79}" srcOrd="0" destOrd="0" presId="urn:microsoft.com/office/officeart/2005/8/layout/vList2"/>
    <dgm:cxn modelId="{92273E2A-34EB-41B7-A8DC-E8D126827CB1}" srcId="{86718B31-F2BB-4783-8163-00A5134B8B5B}" destId="{89AD4584-5CDC-4704-80AD-F2DC913D59DE}" srcOrd="2" destOrd="0" parTransId="{45DFB02D-5162-438D-AFCE-BCF1F6922DDC}" sibTransId="{DD849519-E594-4F18-9AAA-5CCC0A61AB30}"/>
    <dgm:cxn modelId="{8C1F9260-5608-46D7-AE8B-68766CB3E277}" srcId="{86718B31-F2BB-4783-8163-00A5134B8B5B}" destId="{DC316F6C-2DF8-4745-95C6-36107ACB5F7B}" srcOrd="0" destOrd="0" parTransId="{C52572DA-427C-454F-A6CE-47392F2BD249}" sibTransId="{AE2A7857-3B3D-447D-9326-870F301DAE70}"/>
    <dgm:cxn modelId="{462AB34E-7FCB-4699-88C6-A0110123697F}" type="presOf" srcId="{86718B31-F2BB-4783-8163-00A5134B8B5B}" destId="{38BE8985-8341-4EEE-A2E5-CF96BC208AB6}" srcOrd="0" destOrd="0" presId="urn:microsoft.com/office/officeart/2005/8/layout/vList2"/>
    <dgm:cxn modelId="{8FC11550-881B-4026-A9F2-8A85A6E00DA6}" type="presOf" srcId="{99899DB9-D003-4E30-A7E9-AD4A0653AB7A}" destId="{DED677C8-4340-417E-96C1-AE913C758723}" srcOrd="0" destOrd="0" presId="urn:microsoft.com/office/officeart/2005/8/layout/vList2"/>
    <dgm:cxn modelId="{2430F972-E0D4-4C11-8FE1-8F1D45E79DEC}" type="presOf" srcId="{89AD4584-5CDC-4704-80AD-F2DC913D59DE}" destId="{1B5E256C-E472-47F7-AA14-6A217A623B26}" srcOrd="0" destOrd="0" presId="urn:microsoft.com/office/officeart/2005/8/layout/vList2"/>
    <dgm:cxn modelId="{6514D97A-A4D5-4E73-8878-B87CA0EC385D}" type="presOf" srcId="{96964E5A-6CD2-4716-9F20-623057AA8033}" destId="{C68B8822-E155-4DE6-8BF4-03B0EA8305C9}" srcOrd="0" destOrd="0" presId="urn:microsoft.com/office/officeart/2005/8/layout/vList2"/>
    <dgm:cxn modelId="{64125082-E326-42B2-A78C-BBCFE38B8938}" srcId="{86718B31-F2BB-4783-8163-00A5134B8B5B}" destId="{96964E5A-6CD2-4716-9F20-623057AA8033}" srcOrd="4" destOrd="0" parTransId="{1016B98A-5F9E-4D01-832D-215FCE9DAC2E}" sibTransId="{611EE622-8242-4ED2-805B-19F1934D6950}"/>
    <dgm:cxn modelId="{F57ACA9A-8E2D-4D9D-87DD-A01449589548}" srcId="{86718B31-F2BB-4783-8163-00A5134B8B5B}" destId="{E61BD985-AC44-4D17-8CA5-BE738F003CF1}" srcOrd="1" destOrd="0" parTransId="{2EE5BBA4-949A-4E60-A945-21FE73247FDB}" sibTransId="{E8B2943D-11B6-41D1-A704-CD3DE7AE9A04}"/>
    <dgm:cxn modelId="{9BFB5B9C-A7A8-474D-B5CE-51E351E38F2C}" srcId="{86718B31-F2BB-4783-8163-00A5134B8B5B}" destId="{F813AF6D-B706-440E-A24D-ECCEF182E041}" srcOrd="5" destOrd="0" parTransId="{80578F9D-578E-47A6-B961-76C0BA9215DC}" sibTransId="{CDEC0CA1-8423-46D2-9216-9170E871BFC0}"/>
    <dgm:cxn modelId="{E2059DAC-8FDA-4EA5-BC62-25CCAE92DD45}" srcId="{86718B31-F2BB-4783-8163-00A5134B8B5B}" destId="{99899DB9-D003-4E30-A7E9-AD4A0653AB7A}" srcOrd="3" destOrd="0" parTransId="{17FD9194-73E4-445E-938F-B9574118146D}" sibTransId="{0C1A7059-A6F6-4CFC-B00E-C1ADD17315DD}"/>
    <dgm:cxn modelId="{5CCB99D3-438B-42BC-B00D-48517BDEA424}" type="presOf" srcId="{DC316F6C-2DF8-4745-95C6-36107ACB5F7B}" destId="{0ED8CAF8-C81B-42BA-9D03-835F449F2510}" srcOrd="0" destOrd="0" presId="urn:microsoft.com/office/officeart/2005/8/layout/vList2"/>
    <dgm:cxn modelId="{BA25A0B1-6F4A-4046-8CD5-70ADD26E10BF}" type="presParOf" srcId="{38BE8985-8341-4EEE-A2E5-CF96BC208AB6}" destId="{0ED8CAF8-C81B-42BA-9D03-835F449F2510}" srcOrd="0" destOrd="0" presId="urn:microsoft.com/office/officeart/2005/8/layout/vList2"/>
    <dgm:cxn modelId="{83B56CDA-61AE-4147-AD69-8B6B10856AC4}" type="presParOf" srcId="{38BE8985-8341-4EEE-A2E5-CF96BC208AB6}" destId="{1ADAF1CF-B34F-4908-B43C-C32F3B36EE8E}" srcOrd="1" destOrd="0" presId="urn:microsoft.com/office/officeart/2005/8/layout/vList2"/>
    <dgm:cxn modelId="{4BB5B80A-E3B1-460A-BCBE-853BCA597D5B}" type="presParOf" srcId="{38BE8985-8341-4EEE-A2E5-CF96BC208AB6}" destId="{A5E0B2BB-EC1E-4947-B476-598A01907A25}" srcOrd="2" destOrd="0" presId="urn:microsoft.com/office/officeart/2005/8/layout/vList2"/>
    <dgm:cxn modelId="{B083004E-4A17-41AD-965B-7124CB5CC520}" type="presParOf" srcId="{38BE8985-8341-4EEE-A2E5-CF96BC208AB6}" destId="{460624E4-FC0C-44D4-814A-251BCF99148F}" srcOrd="3" destOrd="0" presId="urn:microsoft.com/office/officeart/2005/8/layout/vList2"/>
    <dgm:cxn modelId="{8AFB1489-18A7-461B-9DB9-ADF52C7C7596}" type="presParOf" srcId="{38BE8985-8341-4EEE-A2E5-CF96BC208AB6}" destId="{1B5E256C-E472-47F7-AA14-6A217A623B26}" srcOrd="4" destOrd="0" presId="urn:microsoft.com/office/officeart/2005/8/layout/vList2"/>
    <dgm:cxn modelId="{A70AAEC0-6CDA-461C-913C-2B01CD292B3D}" type="presParOf" srcId="{38BE8985-8341-4EEE-A2E5-CF96BC208AB6}" destId="{F65E67BE-EAF8-404C-88DC-D5D906D6DD52}" srcOrd="5" destOrd="0" presId="urn:microsoft.com/office/officeart/2005/8/layout/vList2"/>
    <dgm:cxn modelId="{2F19B5E3-D8DD-4FEE-995B-FE55FC19AC95}" type="presParOf" srcId="{38BE8985-8341-4EEE-A2E5-CF96BC208AB6}" destId="{DED677C8-4340-417E-96C1-AE913C758723}" srcOrd="6" destOrd="0" presId="urn:microsoft.com/office/officeart/2005/8/layout/vList2"/>
    <dgm:cxn modelId="{BBDEE9B8-6DA6-4D13-97B7-C83606DA145C}" type="presParOf" srcId="{38BE8985-8341-4EEE-A2E5-CF96BC208AB6}" destId="{00E627A3-9B62-44C8-A8BD-E431EDC95CE6}" srcOrd="7" destOrd="0" presId="urn:microsoft.com/office/officeart/2005/8/layout/vList2"/>
    <dgm:cxn modelId="{98F4F458-DFB0-4843-9FA3-2E5AF4B05CCD}" type="presParOf" srcId="{38BE8985-8341-4EEE-A2E5-CF96BC208AB6}" destId="{C68B8822-E155-4DE6-8BF4-03B0EA8305C9}" srcOrd="8" destOrd="0" presId="urn:microsoft.com/office/officeart/2005/8/layout/vList2"/>
    <dgm:cxn modelId="{9C477F07-433D-4C4F-8B75-FDBD9524F7C8}" type="presParOf" srcId="{38BE8985-8341-4EEE-A2E5-CF96BC208AB6}" destId="{AA2107E1-A56B-4CD8-B021-53EC0B5642B8}" srcOrd="9" destOrd="0" presId="urn:microsoft.com/office/officeart/2005/8/layout/vList2"/>
    <dgm:cxn modelId="{71E0CBB5-7132-4733-B367-389313A7E1D4}" type="presParOf" srcId="{38BE8985-8341-4EEE-A2E5-CF96BC208AB6}" destId="{5781DE7F-A477-4AA3-9748-7D94789DFE7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8963D-B3C1-406C-BE0C-466BC9B8DBC5}">
      <dsp:nvSpPr>
        <dsp:cNvPr id="0" name=""/>
        <dsp:cNvSpPr/>
      </dsp:nvSpPr>
      <dsp:spPr>
        <a:xfrm>
          <a:off x="0" y="1639"/>
          <a:ext cx="3511551" cy="8311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87365-3F08-4736-ACE9-4F105ECECBB8}">
      <dsp:nvSpPr>
        <dsp:cNvPr id="0" name=""/>
        <dsp:cNvSpPr/>
      </dsp:nvSpPr>
      <dsp:spPr>
        <a:xfrm>
          <a:off x="251407" y="188637"/>
          <a:ext cx="457105" cy="4571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85F01D-1A6B-4793-A12E-722C9CF09EE5}">
      <dsp:nvSpPr>
        <dsp:cNvPr id="0" name=""/>
        <dsp:cNvSpPr/>
      </dsp:nvSpPr>
      <dsp:spPr>
        <a:xfrm>
          <a:off x="959920" y="1639"/>
          <a:ext cx="2551630" cy="83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58" tIns="87958" rIns="87958" bIns="87958" numCol="1" spcCol="1270" anchor="ctr" anchorCtr="0">
          <a:noAutofit/>
        </a:bodyPr>
        <a:lstStyle/>
        <a:p>
          <a:pPr marL="0" lvl="0" indent="0" algn="l" defTabSz="889000">
            <a:lnSpc>
              <a:spcPct val="100000"/>
            </a:lnSpc>
            <a:spcBef>
              <a:spcPct val="0"/>
            </a:spcBef>
            <a:spcAft>
              <a:spcPct val="35000"/>
            </a:spcAft>
            <a:buNone/>
          </a:pPr>
          <a:r>
            <a:rPr lang="en-US" sz="2000" b="0" i="0" kern="1200" dirty="0"/>
            <a:t>Data Collection &amp; Preprocessing</a:t>
          </a:r>
          <a:endParaRPr lang="en-US" sz="2000" kern="1200" dirty="0"/>
        </a:p>
      </dsp:txBody>
      <dsp:txXfrm>
        <a:off x="959920" y="1639"/>
        <a:ext cx="2551630" cy="831100"/>
      </dsp:txXfrm>
    </dsp:sp>
    <dsp:sp modelId="{AF12FEF9-C5E4-4F61-A0DD-EA468A51FE9A}">
      <dsp:nvSpPr>
        <dsp:cNvPr id="0" name=""/>
        <dsp:cNvSpPr/>
      </dsp:nvSpPr>
      <dsp:spPr>
        <a:xfrm>
          <a:off x="0" y="1040515"/>
          <a:ext cx="3511551" cy="8311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DDFD7-C01C-4D8D-B23F-3554202BA807}">
      <dsp:nvSpPr>
        <dsp:cNvPr id="0" name=""/>
        <dsp:cNvSpPr/>
      </dsp:nvSpPr>
      <dsp:spPr>
        <a:xfrm>
          <a:off x="251407" y="1227512"/>
          <a:ext cx="457105" cy="4571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E49F46-4A15-4D8D-8243-C794FB77EFB9}">
      <dsp:nvSpPr>
        <dsp:cNvPr id="0" name=""/>
        <dsp:cNvSpPr/>
      </dsp:nvSpPr>
      <dsp:spPr>
        <a:xfrm>
          <a:off x="959920" y="1040515"/>
          <a:ext cx="2551630" cy="83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58" tIns="87958" rIns="87958" bIns="87958" numCol="1" spcCol="1270" anchor="ctr" anchorCtr="0">
          <a:noAutofit/>
        </a:bodyPr>
        <a:lstStyle/>
        <a:p>
          <a:pPr marL="0" lvl="0" indent="0" algn="l" defTabSz="977900">
            <a:lnSpc>
              <a:spcPct val="100000"/>
            </a:lnSpc>
            <a:spcBef>
              <a:spcPct val="0"/>
            </a:spcBef>
            <a:spcAft>
              <a:spcPct val="35000"/>
            </a:spcAft>
            <a:buNone/>
          </a:pPr>
          <a:r>
            <a:rPr lang="en-US" sz="2200" b="0" i="0" kern="1200" dirty="0"/>
            <a:t>Exploratory Data Analysis</a:t>
          </a:r>
          <a:endParaRPr lang="en-US" sz="2200" kern="1200" dirty="0"/>
        </a:p>
      </dsp:txBody>
      <dsp:txXfrm>
        <a:off x="959920" y="1040515"/>
        <a:ext cx="2551630" cy="831100"/>
      </dsp:txXfrm>
    </dsp:sp>
    <dsp:sp modelId="{F96D5D6C-D172-4E71-8F8E-C71E78539A4D}">
      <dsp:nvSpPr>
        <dsp:cNvPr id="0" name=""/>
        <dsp:cNvSpPr/>
      </dsp:nvSpPr>
      <dsp:spPr>
        <a:xfrm>
          <a:off x="0" y="2079390"/>
          <a:ext cx="3511551" cy="8311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8AFBA-EDDB-44EC-8723-5EE77C1DB851}">
      <dsp:nvSpPr>
        <dsp:cNvPr id="0" name=""/>
        <dsp:cNvSpPr/>
      </dsp:nvSpPr>
      <dsp:spPr>
        <a:xfrm>
          <a:off x="251407" y="2266388"/>
          <a:ext cx="457105" cy="4571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6C86B3-4929-471F-A490-FA93F1B4A3EE}">
      <dsp:nvSpPr>
        <dsp:cNvPr id="0" name=""/>
        <dsp:cNvSpPr/>
      </dsp:nvSpPr>
      <dsp:spPr>
        <a:xfrm>
          <a:off x="959920" y="2079390"/>
          <a:ext cx="2551630" cy="83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58" tIns="87958" rIns="87958" bIns="87958" numCol="1" spcCol="1270" anchor="ctr" anchorCtr="0">
          <a:noAutofit/>
        </a:bodyPr>
        <a:lstStyle/>
        <a:p>
          <a:pPr marL="0" lvl="0" indent="0" algn="l" defTabSz="977900">
            <a:lnSpc>
              <a:spcPct val="100000"/>
            </a:lnSpc>
            <a:spcBef>
              <a:spcPct val="0"/>
            </a:spcBef>
            <a:spcAft>
              <a:spcPct val="35000"/>
            </a:spcAft>
            <a:buNone/>
          </a:pPr>
          <a:r>
            <a:rPr lang="en-US" sz="2200" b="0" i="0" kern="1200"/>
            <a:t>Data Visualization</a:t>
          </a:r>
          <a:endParaRPr lang="en-US" sz="2200" kern="1200"/>
        </a:p>
      </dsp:txBody>
      <dsp:txXfrm>
        <a:off x="959920" y="2079390"/>
        <a:ext cx="2551630" cy="831100"/>
      </dsp:txXfrm>
    </dsp:sp>
    <dsp:sp modelId="{B9AC8CA6-8361-4F97-A797-3A52CC562297}">
      <dsp:nvSpPr>
        <dsp:cNvPr id="0" name=""/>
        <dsp:cNvSpPr/>
      </dsp:nvSpPr>
      <dsp:spPr>
        <a:xfrm>
          <a:off x="0" y="3118265"/>
          <a:ext cx="3511551" cy="8311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F39E4C-99E3-40BA-AD6F-0423C7BBEDE3}">
      <dsp:nvSpPr>
        <dsp:cNvPr id="0" name=""/>
        <dsp:cNvSpPr/>
      </dsp:nvSpPr>
      <dsp:spPr>
        <a:xfrm>
          <a:off x="251407" y="3305263"/>
          <a:ext cx="457105" cy="4571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A87B02-1E5D-4523-8D7E-D569D71ACB23}">
      <dsp:nvSpPr>
        <dsp:cNvPr id="0" name=""/>
        <dsp:cNvSpPr/>
      </dsp:nvSpPr>
      <dsp:spPr>
        <a:xfrm>
          <a:off x="959920" y="3118265"/>
          <a:ext cx="2551630" cy="83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58" tIns="87958" rIns="87958" bIns="87958" numCol="1" spcCol="1270" anchor="ctr" anchorCtr="0">
          <a:noAutofit/>
        </a:bodyPr>
        <a:lstStyle/>
        <a:p>
          <a:pPr marL="0" lvl="0" indent="0" algn="l" defTabSz="977900">
            <a:lnSpc>
              <a:spcPct val="100000"/>
            </a:lnSpc>
            <a:spcBef>
              <a:spcPct val="0"/>
            </a:spcBef>
            <a:spcAft>
              <a:spcPct val="35000"/>
            </a:spcAft>
            <a:buNone/>
          </a:pPr>
          <a:r>
            <a:rPr lang="en-US" sz="2200" b="0" i="0" kern="1200"/>
            <a:t>Result</a:t>
          </a:r>
          <a:endParaRPr lang="en-US" sz="2200" kern="1200"/>
        </a:p>
      </dsp:txBody>
      <dsp:txXfrm>
        <a:off x="959920" y="3118265"/>
        <a:ext cx="2551630" cy="831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8CAF8-C81B-42BA-9D03-835F449F2510}">
      <dsp:nvSpPr>
        <dsp:cNvPr id="0" name=""/>
        <dsp:cNvSpPr/>
      </dsp:nvSpPr>
      <dsp:spPr>
        <a:xfrm>
          <a:off x="0" y="70522"/>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Healthcare</a:t>
          </a:r>
          <a:r>
            <a:rPr lang="en-US" sz="1100" b="1" i="0" kern="1200" dirty="0"/>
            <a:t> </a:t>
          </a:r>
          <a:r>
            <a:rPr lang="en-US" sz="1100" b="1" i="0" u="sng" kern="1200" dirty="0"/>
            <a:t>Providers</a:t>
          </a:r>
          <a:r>
            <a:rPr lang="en-US" sz="1100" b="0" i="0" kern="1200" dirty="0"/>
            <a:t>: Doctors, nurses, and other healthcare professionals who can use the insights to better understand patient demographics, health conditions, and healthcare utilization patterns. This knowledge can help in providing personalized care and treatment plans.</a:t>
          </a:r>
        </a:p>
      </dsp:txBody>
      <dsp:txXfrm>
        <a:off x="42722" y="113244"/>
        <a:ext cx="7416368" cy="789716"/>
      </dsp:txXfrm>
    </dsp:sp>
    <dsp:sp modelId="{A5E0B2BB-EC1E-4947-B476-598A01907A25}">
      <dsp:nvSpPr>
        <dsp:cNvPr id="0" name=""/>
        <dsp:cNvSpPr/>
      </dsp:nvSpPr>
      <dsp:spPr>
        <a:xfrm>
          <a:off x="0" y="1004798"/>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Healthcare Administrators</a:t>
          </a:r>
          <a:r>
            <a:rPr lang="en-US" sz="1100" b="0" i="0" kern="1200" dirty="0"/>
            <a:t>: Hospital administrators and healthcare institutions can utilize the findings to optimize resource allocation, plan for staffing needs, and identify areas for improvement in healthcare services.</a:t>
          </a:r>
        </a:p>
      </dsp:txBody>
      <dsp:txXfrm>
        <a:off x="42722" y="1047520"/>
        <a:ext cx="7416368" cy="789716"/>
      </dsp:txXfrm>
    </dsp:sp>
    <dsp:sp modelId="{1B5E256C-E472-47F7-AA14-6A217A623B26}">
      <dsp:nvSpPr>
        <dsp:cNvPr id="0" name=""/>
        <dsp:cNvSpPr/>
      </dsp:nvSpPr>
      <dsp:spPr>
        <a:xfrm>
          <a:off x="0" y="1954442"/>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Public Health Officials</a:t>
          </a:r>
          <a:r>
            <a:rPr lang="en-US" sz="1100" b="0" i="0" kern="1200" dirty="0"/>
            <a:t>: Government health departments and policymakers can use the data to identify health trends, allocate public health resources efficiently, and design targeted interventions for specific health conditions.</a:t>
          </a:r>
        </a:p>
      </dsp:txBody>
      <dsp:txXfrm>
        <a:off x="42722" y="1997164"/>
        <a:ext cx="7416368" cy="789716"/>
      </dsp:txXfrm>
    </dsp:sp>
    <dsp:sp modelId="{DED677C8-4340-417E-96C1-AE913C758723}">
      <dsp:nvSpPr>
        <dsp:cNvPr id="0" name=""/>
        <dsp:cNvSpPr/>
      </dsp:nvSpPr>
      <dsp:spPr>
        <a:xfrm>
          <a:off x="0" y="2907794"/>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Insurance Companies</a:t>
          </a:r>
          <a:r>
            <a:rPr lang="en-US" sz="1100" b="0" i="0" kern="1200" dirty="0"/>
            <a:t>: Insurance providers can benefit from understanding healthcare utilization patterns and associated costs to design suitable insurance plans and assess risk.</a:t>
          </a:r>
        </a:p>
      </dsp:txBody>
      <dsp:txXfrm>
        <a:off x="42722" y="2950516"/>
        <a:ext cx="7416368" cy="789716"/>
      </dsp:txXfrm>
    </dsp:sp>
    <dsp:sp modelId="{C68B8822-E155-4DE6-8BF4-03B0EA8305C9}">
      <dsp:nvSpPr>
        <dsp:cNvPr id="0" name=""/>
        <dsp:cNvSpPr/>
      </dsp:nvSpPr>
      <dsp:spPr>
        <a:xfrm>
          <a:off x="0" y="3871608"/>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Researchers and Academics</a:t>
          </a:r>
          <a:r>
            <a:rPr lang="en-US" sz="1100" b="0" i="0" kern="1200" dirty="0"/>
            <a:t>: Researchers in the field of healthcare and academics can use the data to conduct further studies and contribute to the existing body of knowledge.</a:t>
          </a:r>
        </a:p>
      </dsp:txBody>
      <dsp:txXfrm>
        <a:off x="42722" y="3914330"/>
        <a:ext cx="7416368" cy="789716"/>
      </dsp:txXfrm>
    </dsp:sp>
    <dsp:sp modelId="{5781DE7F-A477-4AA3-9748-7D94789DFE79}">
      <dsp:nvSpPr>
        <dsp:cNvPr id="0" name=""/>
        <dsp:cNvSpPr/>
      </dsp:nvSpPr>
      <dsp:spPr>
        <a:xfrm>
          <a:off x="0" y="4821891"/>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General Public</a:t>
          </a:r>
          <a:r>
            <a:rPr lang="en-US" sz="1100" b="0" i="0" kern="1200" dirty="0"/>
            <a:t>: The insights from the analysis can be communicated to the general public through health campaigns, awareness programs, and educational materials to promote preventive measures and better health practices.</a:t>
          </a:r>
        </a:p>
      </dsp:txBody>
      <dsp:txXfrm>
        <a:off x="42722" y="4864613"/>
        <a:ext cx="7416368" cy="7897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23-07-2023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26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318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662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7/23/2023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7/23/2023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7/23/2023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609600" y="2661000"/>
            <a:ext cx="7521200" cy="35212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endParaRP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4401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7/23/2023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7/23/2023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7/23/2023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7/23/2023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7/23/2023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7/23/2023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7/23/2023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7/23/2023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7/23/2023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mailto:srilekhamadupu2002@gmail.co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hyperlink" Target="https://drive.google.com/file/d/1tVwMW--H7WG5llCsARQe_mfq8G4UYERT/view?usp=sharin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hyperlink" Target="https://pixabay.com/en/blog-word-cloud-wordle-graphic-1337564/" TargetMode="External"/><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GB" sz="2800" dirty="0"/>
              <a:t>Madupu srilekha</a:t>
            </a:r>
            <a:endParaRPr lang="en-US" sz="2800"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1" y="1135063"/>
            <a:ext cx="10048094" cy="468233"/>
          </a:xfrm>
        </p:spPr>
        <p:txBody>
          <a:bodyPr>
            <a:noAutofit/>
          </a:bodyPr>
          <a:lstStyle/>
          <a:p>
            <a:r>
              <a:rPr lang="en-GB" sz="4000" dirty="0"/>
              <a:t>DOCTOR VISIT ANALYSIS USING PYTHON</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anchor="b">
            <a:normAutofit/>
          </a:bodyPr>
          <a:lstStyle/>
          <a:p>
            <a:r>
              <a:rPr lang="en-GB" dirty="0"/>
              <a:t>MODELLING</a:t>
            </a:r>
            <a:endParaRPr lang="en-US" dirty="0"/>
          </a:p>
        </p:txBody>
      </p:sp>
      <p:sp>
        <p:nvSpPr>
          <p:cNvPr id="9" name="Text Placeholder 3">
            <a:extLst>
              <a:ext uri="{FF2B5EF4-FFF2-40B4-BE49-F238E27FC236}">
                <a16:creationId xmlns:a16="http://schemas.microsoft.com/office/drawing/2014/main" id="{D753E964-BB7B-D220-9161-C98F0E81E4EA}"/>
              </a:ext>
            </a:extLst>
          </p:cNvPr>
          <p:cNvSpPr>
            <a:spLocks noGrp="1"/>
          </p:cNvSpPr>
          <p:nvPr>
            <p:ph type="body" sz="half" idx="2"/>
          </p:nvPr>
        </p:nvSpPr>
        <p:spPr>
          <a:xfrm>
            <a:off x="767857" y="2836654"/>
            <a:ext cx="3031852" cy="3001392"/>
          </a:xfrm>
        </p:spPr>
        <p:txBody>
          <a:bodyPr anchor="t">
            <a:normAutofit/>
          </a:bodyPr>
          <a:lstStyle/>
          <a:p>
            <a:endParaRPr lang="en-US" dirty="0"/>
          </a:p>
          <a:p>
            <a:r>
              <a:rPr lang="en-US" dirty="0"/>
              <a:t>SUMMRY STATISTICS</a:t>
            </a:r>
          </a:p>
        </p:txBody>
      </p:sp>
      <p:pic>
        <p:nvPicPr>
          <p:cNvPr id="4" name="Picture 3" descr="A screenshot of a graph&#10;&#10;Description automatically generated">
            <a:extLst>
              <a:ext uri="{FF2B5EF4-FFF2-40B4-BE49-F238E27FC236}">
                <a16:creationId xmlns:a16="http://schemas.microsoft.com/office/drawing/2014/main" id="{EC0C08E2-D2DE-3BF6-4FFB-8CAFB0F81E48}"/>
              </a:ext>
            </a:extLst>
          </p:cNvPr>
          <p:cNvPicPr>
            <a:picLocks noChangeAspect="1"/>
          </p:cNvPicPr>
          <p:nvPr/>
        </p:nvPicPr>
        <p:blipFill>
          <a:blip r:embed="rId2"/>
          <a:stretch>
            <a:fillRect/>
          </a:stretch>
        </p:blipFill>
        <p:spPr>
          <a:xfrm>
            <a:off x="4631870" y="1794659"/>
            <a:ext cx="6792273" cy="3267531"/>
          </a:xfrm>
          <a:prstGeom prst="rect">
            <a:avLst/>
          </a:prstGeom>
        </p:spPr>
      </p:pic>
    </p:spTree>
    <p:extLst>
      <p:ext uri="{BB962C8B-B14F-4D97-AF65-F5344CB8AC3E}">
        <p14:creationId xmlns:p14="http://schemas.microsoft.com/office/powerpoint/2010/main" val="3419921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7" name="Google Shape;1747;p30"/>
          <p:cNvSpPr txBox="1">
            <a:spLocks noGrp="1"/>
          </p:cNvSpPr>
          <p:nvPr>
            <p:ph type="sldNum" idx="12"/>
          </p:nvPr>
        </p:nvSpPr>
        <p:spPr>
          <a:prstGeom prst="rect">
            <a:avLst/>
          </a:prstGeom>
        </p:spPr>
        <p:txBody>
          <a:bodyPr spcFirstLastPara="1" vert="horz" wrap="square" lIns="0" tIns="0" rIns="0" bIns="0" rtlCol="0" anchor="b" anchorCtr="0">
            <a:noAutofit/>
          </a:bodyPr>
          <a:lstStyle/>
          <a:p>
            <a:fld id="{00000000-1234-1234-1234-123412341234}" type="slidenum">
              <a:rPr lang="en"/>
              <a:pPr/>
              <a:t>11</a:t>
            </a:fld>
            <a:endParaRPr/>
          </a:p>
        </p:txBody>
      </p:sp>
      <p:sp>
        <p:nvSpPr>
          <p:cNvPr id="1746" name="Google Shape;1746;p30"/>
          <p:cNvSpPr txBox="1">
            <a:spLocks noGrp="1"/>
          </p:cNvSpPr>
          <p:nvPr>
            <p:ph type="body" idx="4294967295"/>
          </p:nvPr>
        </p:nvSpPr>
        <p:spPr>
          <a:xfrm>
            <a:off x="815800" y="475718"/>
            <a:ext cx="10972800" cy="692151"/>
          </a:xfrm>
          <a:prstGeom prst="rect">
            <a:avLst/>
          </a:prstGeom>
        </p:spPr>
        <p:txBody>
          <a:bodyPr spcFirstLastPara="1" vert="horz" wrap="square" lIns="0" tIns="0" rIns="0" bIns="0" rtlCol="0" anchor="t" anchorCtr="0">
            <a:noAutofit/>
          </a:bodyPr>
          <a:lstStyle/>
          <a:p>
            <a:pPr marL="0" indent="0">
              <a:spcBef>
                <a:spcPts val="480"/>
              </a:spcBef>
              <a:spcAft>
                <a:spcPts val="0"/>
              </a:spcAft>
              <a:buNone/>
            </a:pPr>
            <a:r>
              <a:rPr lang="en-IN" sz="4400" b="1" dirty="0">
                <a:latin typeface="Times New Roman" panose="02020603050405020304" pitchFamily="18" charset="0"/>
                <a:cs typeface="Times New Roman" panose="02020603050405020304" pitchFamily="18" charset="0"/>
              </a:rPr>
              <a:t>DATA VISUALISATION</a:t>
            </a:r>
            <a:endParaRPr sz="4400" b="1" dirty="0">
              <a:latin typeface="Times New Roman" panose="02020603050405020304" pitchFamily="18" charset="0"/>
              <a:cs typeface="Times New Roman" panose="02020603050405020304" pitchFamily="18" charset="0"/>
            </a:endParaRPr>
          </a:p>
        </p:txBody>
      </p:sp>
      <p:grpSp>
        <p:nvGrpSpPr>
          <p:cNvPr id="1748" name="Google Shape;1748;p30"/>
          <p:cNvGrpSpPr/>
          <p:nvPr/>
        </p:nvGrpSpPr>
        <p:grpSpPr>
          <a:xfrm>
            <a:off x="8182793" y="1200383"/>
            <a:ext cx="3461829" cy="3867784"/>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cxnSp>
        <p:nvCxnSpPr>
          <p:cNvPr id="1956" name="Google Shape;1956;p30"/>
          <p:cNvCxnSpPr/>
          <p:nvPr/>
        </p:nvCxnSpPr>
        <p:spPr>
          <a:xfrm>
            <a:off x="609600" y="1432932"/>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7" name="Google Shape;1957;p30"/>
          <p:cNvCxnSpPr/>
          <p:nvPr/>
        </p:nvCxnSpPr>
        <p:spPr>
          <a:xfrm>
            <a:off x="609600" y="2378908"/>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8" name="Google Shape;1958;p30"/>
          <p:cNvCxnSpPr/>
          <p:nvPr/>
        </p:nvCxnSpPr>
        <p:spPr>
          <a:xfrm>
            <a:off x="609600" y="3324884"/>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9" name="Google Shape;1959;p30"/>
          <p:cNvCxnSpPr/>
          <p:nvPr/>
        </p:nvCxnSpPr>
        <p:spPr>
          <a:xfrm>
            <a:off x="609600" y="4270861"/>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60" name="Google Shape;1960;p30"/>
          <p:cNvCxnSpPr/>
          <p:nvPr/>
        </p:nvCxnSpPr>
        <p:spPr>
          <a:xfrm>
            <a:off x="609600" y="5246035"/>
            <a:ext cx="7264000" cy="0"/>
          </a:xfrm>
          <a:prstGeom prst="straightConnector1">
            <a:avLst/>
          </a:prstGeom>
          <a:noFill/>
          <a:ln w="9525" cap="flat" cmpd="sng">
            <a:solidFill>
              <a:schemeClr val="lt2"/>
            </a:solidFill>
            <a:prstDash val="solid"/>
            <a:round/>
            <a:headEnd type="none" w="med" len="med"/>
            <a:tailEnd type="none" w="med" len="med"/>
          </a:ln>
        </p:spPr>
      </p:cxnSp>
      <p:sp>
        <p:nvSpPr>
          <p:cNvPr id="1961" name="Google Shape;1961;p30"/>
          <p:cNvSpPr txBox="1"/>
          <p:nvPr/>
        </p:nvSpPr>
        <p:spPr>
          <a:xfrm>
            <a:off x="609600" y="1221267"/>
            <a:ext cx="412400" cy="4040400"/>
          </a:xfrm>
          <a:prstGeom prst="rect">
            <a:avLst/>
          </a:prstGeom>
          <a:noFill/>
          <a:ln>
            <a:noFill/>
          </a:ln>
        </p:spPr>
        <p:txBody>
          <a:bodyPr spcFirstLastPara="1" wrap="square" lIns="0" tIns="0" rIns="0" bIns="0" anchor="t" anchorCtr="0">
            <a:noAutofit/>
          </a:bodyPr>
          <a:lstStyle/>
          <a:p>
            <a:pPr algn="r"/>
            <a:r>
              <a:rPr lang="en" sz="1333" dirty="0">
                <a:solidFill>
                  <a:schemeClr val="dk2"/>
                </a:solidFill>
                <a:latin typeface="Barlow"/>
                <a:ea typeface="Barlow"/>
                <a:cs typeface="Barlow"/>
                <a:sym typeface="Barlow"/>
              </a:rPr>
              <a:t>4000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3000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2000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1000</a:t>
            </a:r>
            <a:endParaRPr sz="1333" dirty="0">
              <a:solidFill>
                <a:schemeClr val="dk2"/>
              </a:solidFill>
              <a:latin typeface="Barlow"/>
              <a:ea typeface="Barlow"/>
              <a:cs typeface="Barlow"/>
              <a:sym typeface="Barlow"/>
            </a:endParaRPr>
          </a:p>
          <a:p>
            <a:pPr algn="r">
              <a:spcBef>
                <a:spcPts val="5867"/>
              </a:spcBef>
              <a:spcAft>
                <a:spcPts val="5867"/>
              </a:spcAft>
            </a:pPr>
            <a:r>
              <a:rPr lang="en" sz="1333" dirty="0">
                <a:solidFill>
                  <a:schemeClr val="dk2"/>
                </a:solidFill>
                <a:latin typeface="Barlow"/>
                <a:ea typeface="Barlow"/>
                <a:cs typeface="Barlow"/>
                <a:sym typeface="Barlow"/>
              </a:rPr>
              <a:t>0</a:t>
            </a:r>
            <a:endParaRPr sz="1333" dirty="0">
              <a:solidFill>
                <a:schemeClr val="dk2"/>
              </a:solidFill>
              <a:latin typeface="Barlow"/>
              <a:ea typeface="Barlow"/>
              <a:cs typeface="Barlow"/>
              <a:sym typeface="Barlow"/>
            </a:endParaRPr>
          </a:p>
        </p:txBody>
      </p:sp>
      <p:sp>
        <p:nvSpPr>
          <p:cNvPr id="1962" name="Google Shape;1962;p30"/>
          <p:cNvSpPr/>
          <p:nvPr/>
        </p:nvSpPr>
        <p:spPr>
          <a:xfrm>
            <a:off x="1232027" y="3174581"/>
            <a:ext cx="234400" cy="20716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3" name="Google Shape;1963;p30"/>
          <p:cNvSpPr/>
          <p:nvPr/>
        </p:nvSpPr>
        <p:spPr>
          <a:xfrm>
            <a:off x="1547357" y="2649164"/>
            <a:ext cx="234400" cy="2597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4" name="Google Shape;1964;p30"/>
          <p:cNvSpPr/>
          <p:nvPr/>
        </p:nvSpPr>
        <p:spPr>
          <a:xfrm>
            <a:off x="1862689" y="3324884"/>
            <a:ext cx="234400" cy="19216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5" name="Google Shape;1965;p30"/>
          <p:cNvSpPr/>
          <p:nvPr/>
        </p:nvSpPr>
        <p:spPr>
          <a:xfrm>
            <a:off x="2991093" y="3592968"/>
            <a:ext cx="234400" cy="1653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6" name="Google Shape;1966;p30"/>
          <p:cNvSpPr/>
          <p:nvPr/>
        </p:nvSpPr>
        <p:spPr>
          <a:xfrm>
            <a:off x="3306424" y="2795124"/>
            <a:ext cx="234400" cy="2451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7" name="Google Shape;1967;p30"/>
          <p:cNvSpPr/>
          <p:nvPr/>
        </p:nvSpPr>
        <p:spPr>
          <a:xfrm>
            <a:off x="3621756" y="1638697"/>
            <a:ext cx="234400" cy="36080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8" name="Google Shape;1968;p30"/>
          <p:cNvSpPr/>
          <p:nvPr/>
        </p:nvSpPr>
        <p:spPr>
          <a:xfrm>
            <a:off x="4750160" y="2853491"/>
            <a:ext cx="234400" cy="23928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9" name="Google Shape;1969;p30"/>
          <p:cNvSpPr/>
          <p:nvPr/>
        </p:nvSpPr>
        <p:spPr>
          <a:xfrm>
            <a:off x="5065491" y="1432767"/>
            <a:ext cx="234400" cy="3813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0" name="Google Shape;1970;p30"/>
          <p:cNvSpPr/>
          <p:nvPr/>
        </p:nvSpPr>
        <p:spPr>
          <a:xfrm>
            <a:off x="5380823" y="3096748"/>
            <a:ext cx="234400" cy="214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71" name="Google Shape;1971;p30"/>
          <p:cNvSpPr/>
          <p:nvPr/>
        </p:nvSpPr>
        <p:spPr>
          <a:xfrm>
            <a:off x="6509227" y="3670800"/>
            <a:ext cx="234400" cy="1575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72" name="Google Shape;1972;p30"/>
          <p:cNvSpPr/>
          <p:nvPr/>
        </p:nvSpPr>
        <p:spPr>
          <a:xfrm>
            <a:off x="6824557" y="1724824"/>
            <a:ext cx="234400" cy="3521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3" name="Google Shape;1973;p30"/>
          <p:cNvSpPr/>
          <p:nvPr/>
        </p:nvSpPr>
        <p:spPr>
          <a:xfrm>
            <a:off x="7139889" y="2143211"/>
            <a:ext cx="234400" cy="3103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7" name="Google Shape;1747;p30"/>
          <p:cNvSpPr txBox="1">
            <a:spLocks noGrp="1"/>
          </p:cNvSpPr>
          <p:nvPr>
            <p:ph type="sldNum" idx="12"/>
          </p:nvPr>
        </p:nvSpPr>
        <p:spPr>
          <a:prstGeom prst="rect">
            <a:avLst/>
          </a:prstGeom>
        </p:spPr>
        <p:txBody>
          <a:bodyPr spcFirstLastPara="1" vert="horz" wrap="square" lIns="0" tIns="0" rIns="0" bIns="0" rtlCol="0" anchor="b" anchorCtr="0">
            <a:noAutofit/>
          </a:bodyPr>
          <a:lstStyle/>
          <a:p>
            <a:fld id="{00000000-1234-1234-1234-123412341234}" type="slidenum">
              <a:rPr lang="en"/>
              <a:pPr/>
              <a:t>12</a:t>
            </a:fld>
            <a:endParaRPr/>
          </a:p>
        </p:txBody>
      </p:sp>
      <p:sp>
        <p:nvSpPr>
          <p:cNvPr id="1746" name="Google Shape;1746;p30"/>
          <p:cNvSpPr txBox="1">
            <a:spLocks noGrp="1"/>
          </p:cNvSpPr>
          <p:nvPr>
            <p:ph type="body" idx="4294967295"/>
          </p:nvPr>
        </p:nvSpPr>
        <p:spPr>
          <a:xfrm>
            <a:off x="815800" y="421582"/>
            <a:ext cx="10972800" cy="692151"/>
          </a:xfrm>
          <a:prstGeom prst="rect">
            <a:avLst/>
          </a:prstGeom>
        </p:spPr>
        <p:txBody>
          <a:bodyPr spcFirstLastPara="1" vert="horz" wrap="square" lIns="0" tIns="0" rIns="0" bIns="0" rtlCol="0" anchor="t" anchorCtr="0">
            <a:noAutofit/>
          </a:bodyPr>
          <a:lstStyle/>
          <a:p>
            <a:pPr marL="0" indent="0">
              <a:spcBef>
                <a:spcPts val="480"/>
              </a:spcBef>
              <a:buNone/>
            </a:pPr>
            <a:r>
              <a:rPr lang="en-US" sz="4400" dirty="0">
                <a:solidFill>
                  <a:schemeClr val="tx1"/>
                </a:solidFill>
                <a:latin typeface="Times New Roman" panose="02020603050405020304" pitchFamily="18" charset="0"/>
                <a:cs typeface="Times New Roman" panose="02020603050405020304" pitchFamily="18" charset="0"/>
              </a:rPr>
              <a:t>UNIVARIATE</a:t>
            </a:r>
            <a:r>
              <a:rPr lang="en-US" sz="4400" dirty="0">
                <a:solidFill>
                  <a:schemeClr val="tx1"/>
                </a:solidFill>
                <a:latin typeface="Raleway Thin" panose="020B0604020202020204" charset="0"/>
              </a:rPr>
              <a:t> ANALYSIS</a:t>
            </a:r>
          </a:p>
          <a:p>
            <a:pPr marL="0" indent="0">
              <a:spcBef>
                <a:spcPts val="480"/>
              </a:spcBef>
              <a:spcAft>
                <a:spcPts val="0"/>
              </a:spcAft>
              <a:buNone/>
            </a:pPr>
            <a:endParaRPr sz="5333" b="1" dirty="0">
              <a:latin typeface="Raleway Thin" panose="020B0604020202020204" charset="0"/>
            </a:endParaRPr>
          </a:p>
        </p:txBody>
      </p:sp>
      <p:grpSp>
        <p:nvGrpSpPr>
          <p:cNvPr id="1748" name="Google Shape;1748;p30"/>
          <p:cNvGrpSpPr/>
          <p:nvPr/>
        </p:nvGrpSpPr>
        <p:grpSpPr>
          <a:xfrm>
            <a:off x="8070084" y="980180"/>
            <a:ext cx="3461829" cy="3867784"/>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cxnSp>
        <p:nvCxnSpPr>
          <p:cNvPr id="1956" name="Google Shape;1956;p30"/>
          <p:cNvCxnSpPr/>
          <p:nvPr/>
        </p:nvCxnSpPr>
        <p:spPr>
          <a:xfrm>
            <a:off x="609600" y="1432932"/>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7" name="Google Shape;1957;p30"/>
          <p:cNvCxnSpPr/>
          <p:nvPr/>
        </p:nvCxnSpPr>
        <p:spPr>
          <a:xfrm>
            <a:off x="609600" y="2378908"/>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8" name="Google Shape;1958;p30"/>
          <p:cNvCxnSpPr/>
          <p:nvPr/>
        </p:nvCxnSpPr>
        <p:spPr>
          <a:xfrm>
            <a:off x="609600" y="3324884"/>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9" name="Google Shape;1959;p30"/>
          <p:cNvCxnSpPr/>
          <p:nvPr/>
        </p:nvCxnSpPr>
        <p:spPr>
          <a:xfrm>
            <a:off x="609600" y="4270861"/>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60" name="Google Shape;1960;p30"/>
          <p:cNvCxnSpPr/>
          <p:nvPr/>
        </p:nvCxnSpPr>
        <p:spPr>
          <a:xfrm>
            <a:off x="609600" y="5246035"/>
            <a:ext cx="7264000" cy="0"/>
          </a:xfrm>
          <a:prstGeom prst="straightConnector1">
            <a:avLst/>
          </a:prstGeom>
          <a:noFill/>
          <a:ln w="9525" cap="flat" cmpd="sng">
            <a:solidFill>
              <a:schemeClr val="lt2"/>
            </a:solidFill>
            <a:prstDash val="solid"/>
            <a:round/>
            <a:headEnd type="none" w="med" len="med"/>
            <a:tailEnd type="none" w="med" len="med"/>
          </a:ln>
        </p:spPr>
      </p:cxnSp>
      <p:sp>
        <p:nvSpPr>
          <p:cNvPr id="1961" name="Google Shape;1961;p30"/>
          <p:cNvSpPr txBox="1"/>
          <p:nvPr/>
        </p:nvSpPr>
        <p:spPr>
          <a:xfrm>
            <a:off x="609600" y="1221267"/>
            <a:ext cx="412400" cy="4040400"/>
          </a:xfrm>
          <a:prstGeom prst="rect">
            <a:avLst/>
          </a:prstGeom>
          <a:noFill/>
          <a:ln>
            <a:noFill/>
          </a:ln>
        </p:spPr>
        <p:txBody>
          <a:bodyPr spcFirstLastPara="1" wrap="square" lIns="0" tIns="0" rIns="0" bIns="0" anchor="t" anchorCtr="0">
            <a:noAutofit/>
          </a:bodyPr>
          <a:lstStyle/>
          <a:p>
            <a:pPr algn="r"/>
            <a:r>
              <a:rPr lang="en" sz="1333" dirty="0">
                <a:solidFill>
                  <a:schemeClr val="dk2"/>
                </a:solidFill>
                <a:latin typeface="Barlow"/>
                <a:ea typeface="Barlow"/>
                <a:cs typeface="Barlow"/>
                <a:sym typeface="Barlow"/>
              </a:rPr>
              <a:t>4000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3000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2000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1000</a:t>
            </a:r>
            <a:endParaRPr sz="1333" dirty="0">
              <a:solidFill>
                <a:schemeClr val="dk2"/>
              </a:solidFill>
              <a:latin typeface="Barlow"/>
              <a:ea typeface="Barlow"/>
              <a:cs typeface="Barlow"/>
              <a:sym typeface="Barlow"/>
            </a:endParaRPr>
          </a:p>
          <a:p>
            <a:pPr algn="r">
              <a:spcBef>
                <a:spcPts val="5867"/>
              </a:spcBef>
              <a:spcAft>
                <a:spcPts val="5867"/>
              </a:spcAft>
            </a:pPr>
            <a:r>
              <a:rPr lang="en" sz="1333" dirty="0">
                <a:solidFill>
                  <a:schemeClr val="dk2"/>
                </a:solidFill>
                <a:latin typeface="Barlow"/>
                <a:ea typeface="Barlow"/>
                <a:cs typeface="Barlow"/>
                <a:sym typeface="Barlow"/>
              </a:rPr>
              <a:t>0</a:t>
            </a:r>
            <a:endParaRPr sz="1333" dirty="0">
              <a:solidFill>
                <a:schemeClr val="dk2"/>
              </a:solidFill>
              <a:latin typeface="Barlow"/>
              <a:ea typeface="Barlow"/>
              <a:cs typeface="Barlow"/>
              <a:sym typeface="Barlow"/>
            </a:endParaRPr>
          </a:p>
        </p:txBody>
      </p:sp>
      <p:sp>
        <p:nvSpPr>
          <p:cNvPr id="1962" name="Google Shape;1962;p30"/>
          <p:cNvSpPr/>
          <p:nvPr/>
        </p:nvSpPr>
        <p:spPr>
          <a:xfrm>
            <a:off x="1232027" y="3174581"/>
            <a:ext cx="234400" cy="20716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3" name="Google Shape;1963;p30"/>
          <p:cNvSpPr/>
          <p:nvPr/>
        </p:nvSpPr>
        <p:spPr>
          <a:xfrm>
            <a:off x="1547357" y="2649164"/>
            <a:ext cx="234400" cy="2597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4" name="Google Shape;1964;p30"/>
          <p:cNvSpPr/>
          <p:nvPr/>
        </p:nvSpPr>
        <p:spPr>
          <a:xfrm>
            <a:off x="1862689" y="3324884"/>
            <a:ext cx="234400" cy="19216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5" name="Google Shape;1965;p30"/>
          <p:cNvSpPr/>
          <p:nvPr/>
        </p:nvSpPr>
        <p:spPr>
          <a:xfrm>
            <a:off x="2991093" y="3592968"/>
            <a:ext cx="234400" cy="1653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6" name="Google Shape;1966;p30"/>
          <p:cNvSpPr/>
          <p:nvPr/>
        </p:nvSpPr>
        <p:spPr>
          <a:xfrm>
            <a:off x="3306424" y="2795124"/>
            <a:ext cx="234400" cy="2451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7" name="Google Shape;1967;p30"/>
          <p:cNvSpPr/>
          <p:nvPr/>
        </p:nvSpPr>
        <p:spPr>
          <a:xfrm>
            <a:off x="3621756" y="1638697"/>
            <a:ext cx="234400" cy="36080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8" name="Google Shape;1968;p30"/>
          <p:cNvSpPr/>
          <p:nvPr/>
        </p:nvSpPr>
        <p:spPr>
          <a:xfrm>
            <a:off x="4750160" y="2853491"/>
            <a:ext cx="234400" cy="23928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9" name="Google Shape;1969;p30"/>
          <p:cNvSpPr/>
          <p:nvPr/>
        </p:nvSpPr>
        <p:spPr>
          <a:xfrm>
            <a:off x="5065491" y="1432767"/>
            <a:ext cx="234400" cy="3813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0" name="Google Shape;1970;p30"/>
          <p:cNvSpPr/>
          <p:nvPr/>
        </p:nvSpPr>
        <p:spPr>
          <a:xfrm>
            <a:off x="5380823" y="3096748"/>
            <a:ext cx="234400" cy="214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71" name="Google Shape;1971;p30"/>
          <p:cNvSpPr/>
          <p:nvPr/>
        </p:nvSpPr>
        <p:spPr>
          <a:xfrm>
            <a:off x="6509227" y="3670800"/>
            <a:ext cx="234400" cy="1575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72" name="Google Shape;1972;p30"/>
          <p:cNvSpPr/>
          <p:nvPr/>
        </p:nvSpPr>
        <p:spPr>
          <a:xfrm>
            <a:off x="6824557" y="1724824"/>
            <a:ext cx="234400" cy="3521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3" name="Google Shape;1973;p30"/>
          <p:cNvSpPr/>
          <p:nvPr/>
        </p:nvSpPr>
        <p:spPr>
          <a:xfrm>
            <a:off x="7139889" y="2143211"/>
            <a:ext cx="234400" cy="3103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15970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6061D1-56A4-44E4-9C7A-A3C074B615CF}"/>
              </a:ext>
            </a:extLst>
          </p:cNvPr>
          <p:cNvSpPr>
            <a:spLocks noGrp="1"/>
          </p:cNvSpPr>
          <p:nvPr>
            <p:ph type="title"/>
          </p:nvPr>
        </p:nvSpPr>
        <p:spPr>
          <a:xfrm>
            <a:off x="767857" y="933450"/>
            <a:ext cx="3031852" cy="1722419"/>
          </a:xfrm>
        </p:spPr>
        <p:txBody>
          <a:bodyPr anchor="b">
            <a:normAutofit/>
          </a:bodyPr>
          <a:lstStyle/>
          <a:p>
            <a:r>
              <a:rPr lang="en-US" dirty="0"/>
              <a:t>GENDER</a:t>
            </a:r>
            <a:br>
              <a:rPr lang="en-US" dirty="0"/>
            </a:br>
            <a:endParaRPr lang="en-IN" dirty="0"/>
          </a:p>
        </p:txBody>
      </p:sp>
      <p:pic>
        <p:nvPicPr>
          <p:cNvPr id="18" name="Content Placeholder 17" descr="A blue and white rectangles&#10;&#10;Description automatically generated">
            <a:extLst>
              <a:ext uri="{FF2B5EF4-FFF2-40B4-BE49-F238E27FC236}">
                <a16:creationId xmlns:a16="http://schemas.microsoft.com/office/drawing/2014/main" id="{F9A3F9B0-F075-587C-D855-65C4C288AAB5}"/>
              </a:ext>
            </a:extLst>
          </p:cNvPr>
          <p:cNvPicPr>
            <a:picLocks noGrp="1" noChangeAspect="1"/>
          </p:cNvPicPr>
          <p:nvPr>
            <p:ph idx="1"/>
          </p:nvPr>
        </p:nvPicPr>
        <p:blipFill>
          <a:blip r:embed="rId2"/>
          <a:stretch>
            <a:fillRect/>
          </a:stretch>
        </p:blipFill>
        <p:spPr>
          <a:xfrm>
            <a:off x="5718489" y="1744089"/>
            <a:ext cx="5015873" cy="3530159"/>
          </a:xfrm>
        </p:spPr>
      </p:pic>
      <p:sp>
        <p:nvSpPr>
          <p:cNvPr id="21" name="Text Placeholder 3">
            <a:extLst>
              <a:ext uri="{FF2B5EF4-FFF2-40B4-BE49-F238E27FC236}">
                <a16:creationId xmlns:a16="http://schemas.microsoft.com/office/drawing/2014/main" id="{D5EC5A44-50AC-18A4-168E-5979535F4128}"/>
              </a:ext>
            </a:extLst>
          </p:cNvPr>
          <p:cNvSpPr>
            <a:spLocks noGrp="1"/>
          </p:cNvSpPr>
          <p:nvPr>
            <p:ph type="body" sz="half" idx="2"/>
          </p:nvPr>
        </p:nvSpPr>
        <p:spPr>
          <a:xfrm>
            <a:off x="767857" y="2836654"/>
            <a:ext cx="3031852" cy="3001392"/>
          </a:xfrm>
        </p:spPr>
        <p:txBody>
          <a:bodyPr/>
          <a:lstStyle/>
          <a:p>
            <a:pPr algn="just"/>
            <a:r>
              <a:rPr lang="en-US" sz="1600" dirty="0"/>
              <a:t>The dataset shows that female patients have a slightly higher number of doctor visits compared to male patients .</a:t>
            </a:r>
            <a:endParaRPr lang="en-IN" sz="1600" dirty="0"/>
          </a:p>
          <a:p>
            <a:endParaRPr lang="en-US" dirty="0"/>
          </a:p>
        </p:txBody>
      </p:sp>
      <p:sp>
        <p:nvSpPr>
          <p:cNvPr id="14" name="Title 10">
            <a:extLst>
              <a:ext uri="{FF2B5EF4-FFF2-40B4-BE49-F238E27FC236}">
                <a16:creationId xmlns:a16="http://schemas.microsoft.com/office/drawing/2014/main" id="{01CDE1AB-AF46-4338-B88E-823AA6C9A2B3}"/>
              </a:ext>
            </a:extLst>
          </p:cNvPr>
          <p:cNvSpPr txBox="1">
            <a:spLocks/>
          </p:cNvSpPr>
          <p:nvPr/>
        </p:nvSpPr>
        <p:spPr>
          <a:xfrm>
            <a:off x="7633175" y="3569238"/>
            <a:ext cx="10979149" cy="144356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endParaRPr lang="en-IN" sz="6400" dirty="0">
              <a:latin typeface="Times New Roman" panose="02020603050405020304" pitchFamily="18" charset="0"/>
              <a:cs typeface="Times New Roman" panose="02020603050405020304" pitchFamily="18" charset="0"/>
            </a:endParaRPr>
          </a:p>
        </p:txBody>
      </p:sp>
      <p:sp>
        <p:nvSpPr>
          <p:cNvPr id="3" name="Slide Number Placeholder 2" hidden="1">
            <a:extLst>
              <a:ext uri="{FF2B5EF4-FFF2-40B4-BE49-F238E27FC236}">
                <a16:creationId xmlns:a16="http://schemas.microsoft.com/office/drawing/2014/main" id="{5617F6A3-5E7A-4DBD-AC99-E3DFF28C339E}"/>
              </a:ext>
            </a:extLst>
          </p:cNvPr>
          <p:cNvSpPr>
            <a:spLocks noGrp="1"/>
          </p:cNvSpPr>
          <p:nvPr>
            <p:ph type="sldNum" idx="12"/>
          </p:nvPr>
        </p:nvSpPr>
        <p:spPr/>
        <p:txBody>
          <a:bodyPr/>
          <a:lstStyle/>
          <a:p>
            <a:pPr>
              <a:spcAft>
                <a:spcPts val="600"/>
              </a:spcAft>
            </a:pPr>
            <a:fld id="{00000000-1234-1234-1234-123412341234}" type="slidenum">
              <a:rPr lang="en" smtClean="0"/>
              <a:pPr>
                <a:spcAft>
                  <a:spcPts val="600"/>
                </a:spcAft>
              </a:pPr>
              <a:t>13</a:t>
            </a:fld>
            <a:endParaRPr lang="en"/>
          </a:p>
        </p:txBody>
      </p:sp>
    </p:spTree>
    <p:extLst>
      <p:ext uri="{BB962C8B-B14F-4D97-AF65-F5344CB8AC3E}">
        <p14:creationId xmlns:p14="http://schemas.microsoft.com/office/powerpoint/2010/main" val="2609026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28B6-E577-689E-4570-B245DF2077F8}"/>
              </a:ext>
            </a:extLst>
          </p:cNvPr>
          <p:cNvSpPr>
            <a:spLocks noGrp="1"/>
          </p:cNvSpPr>
          <p:nvPr>
            <p:ph type="title"/>
          </p:nvPr>
        </p:nvSpPr>
        <p:spPr>
          <a:xfrm>
            <a:off x="767857" y="933451"/>
            <a:ext cx="3031852" cy="1413510"/>
          </a:xfrm>
        </p:spPr>
        <p:txBody>
          <a:bodyPr/>
          <a:lstStyle/>
          <a:p>
            <a:r>
              <a:rPr lang="en-US" dirty="0"/>
              <a:t>ILLNESS</a:t>
            </a:r>
          </a:p>
        </p:txBody>
      </p:sp>
      <p:pic>
        <p:nvPicPr>
          <p:cNvPr id="6" name="Content Placeholder 5" descr="A graph of blue bars&#10;&#10;Description automatically generated">
            <a:extLst>
              <a:ext uri="{FF2B5EF4-FFF2-40B4-BE49-F238E27FC236}">
                <a16:creationId xmlns:a16="http://schemas.microsoft.com/office/drawing/2014/main" id="{E18D67DE-3F94-4220-11AC-33E3B84492C5}"/>
              </a:ext>
            </a:extLst>
          </p:cNvPr>
          <p:cNvPicPr>
            <a:picLocks noGrp="1" noChangeAspect="1"/>
          </p:cNvPicPr>
          <p:nvPr>
            <p:ph idx="1"/>
          </p:nvPr>
        </p:nvPicPr>
        <p:blipFill>
          <a:blip r:embed="rId2"/>
          <a:stretch>
            <a:fillRect/>
          </a:stretch>
        </p:blipFill>
        <p:spPr>
          <a:xfrm>
            <a:off x="5174396" y="1179513"/>
            <a:ext cx="6104059" cy="4659312"/>
          </a:xfrm>
        </p:spPr>
      </p:pic>
      <p:sp>
        <p:nvSpPr>
          <p:cNvPr id="4" name="Text Placeholder 3">
            <a:extLst>
              <a:ext uri="{FF2B5EF4-FFF2-40B4-BE49-F238E27FC236}">
                <a16:creationId xmlns:a16="http://schemas.microsoft.com/office/drawing/2014/main" id="{CFF1C174-A978-062E-6D62-38E86C0553E1}"/>
              </a:ext>
            </a:extLst>
          </p:cNvPr>
          <p:cNvSpPr>
            <a:spLocks noGrp="1"/>
          </p:cNvSpPr>
          <p:nvPr>
            <p:ph type="body" sz="half" idx="2"/>
          </p:nvPr>
        </p:nvSpPr>
        <p:spPr/>
        <p:txBody>
          <a:bodyPr/>
          <a:lstStyle/>
          <a:p>
            <a:pPr algn="just"/>
            <a:r>
              <a:rPr lang="en-US" sz="1600" dirty="0"/>
              <a:t>The majority of patients who have visited the doctor are affected by type 1 disease with 31.6% , followed by the type 0 with 29.9% of patients.</a:t>
            </a:r>
            <a:endParaRPr lang="en-IN" sz="1600" dirty="0"/>
          </a:p>
          <a:p>
            <a:endParaRPr lang="en-US" dirty="0"/>
          </a:p>
        </p:txBody>
      </p:sp>
    </p:spTree>
    <p:extLst>
      <p:ext uri="{BB962C8B-B14F-4D97-AF65-F5344CB8AC3E}">
        <p14:creationId xmlns:p14="http://schemas.microsoft.com/office/powerpoint/2010/main" val="1638682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F8448-33F8-4D64-96CC-8940C8DB5339}"/>
              </a:ext>
            </a:extLst>
          </p:cNvPr>
          <p:cNvSpPr>
            <a:spLocks noGrp="1"/>
          </p:cNvSpPr>
          <p:nvPr>
            <p:ph type="title"/>
          </p:nvPr>
        </p:nvSpPr>
        <p:spPr>
          <a:xfrm>
            <a:off x="767857" y="933451"/>
            <a:ext cx="3031852" cy="1413510"/>
          </a:xfrm>
        </p:spPr>
        <p:txBody>
          <a:bodyPr/>
          <a:lstStyle/>
          <a:p>
            <a:r>
              <a:rPr lang="en-US" dirty="0"/>
              <a:t>INCOME</a:t>
            </a:r>
          </a:p>
        </p:txBody>
      </p:sp>
      <p:pic>
        <p:nvPicPr>
          <p:cNvPr id="3" name="Picture 2" descr="A screenshot of a computer screen&#10;&#10;Description automatically generated">
            <a:extLst>
              <a:ext uri="{FF2B5EF4-FFF2-40B4-BE49-F238E27FC236}">
                <a16:creationId xmlns:a16="http://schemas.microsoft.com/office/drawing/2014/main" id="{424D69B2-BDCA-5984-5835-A102A5E23158}"/>
              </a:ext>
            </a:extLst>
          </p:cNvPr>
          <p:cNvPicPr>
            <a:picLocks noChangeAspect="1"/>
          </p:cNvPicPr>
          <p:nvPr/>
        </p:nvPicPr>
        <p:blipFill>
          <a:blip r:embed="rId2"/>
          <a:stretch>
            <a:fillRect/>
          </a:stretch>
        </p:blipFill>
        <p:spPr>
          <a:xfrm>
            <a:off x="4900928" y="1472071"/>
            <a:ext cx="6650991" cy="4073732"/>
          </a:xfrm>
          <a:prstGeom prst="rect">
            <a:avLst/>
          </a:prstGeom>
          <a:noFill/>
        </p:spPr>
      </p:pic>
      <p:sp>
        <p:nvSpPr>
          <p:cNvPr id="10" name="Text Placeholder 3">
            <a:extLst>
              <a:ext uri="{FF2B5EF4-FFF2-40B4-BE49-F238E27FC236}">
                <a16:creationId xmlns:a16="http://schemas.microsoft.com/office/drawing/2014/main" id="{901A6232-16FB-5CEC-F571-45E4E5DA72CE}"/>
              </a:ext>
            </a:extLst>
          </p:cNvPr>
          <p:cNvSpPr>
            <a:spLocks noGrp="1"/>
          </p:cNvSpPr>
          <p:nvPr>
            <p:ph type="body" sz="half" idx="2"/>
          </p:nvPr>
        </p:nvSpPr>
        <p:spPr>
          <a:xfrm>
            <a:off x="767857" y="2836654"/>
            <a:ext cx="3031852" cy="3001392"/>
          </a:xfrm>
        </p:spPr>
        <p:txBody>
          <a:bodyPr/>
          <a:lstStyle/>
          <a:p>
            <a:pPr algn="just"/>
            <a:r>
              <a:rPr lang="en-US" sz="1600" dirty="0"/>
              <a:t>Patients with average income levels tend to have more frequent doctor visits, suggesting a correlation between income and healthcare utilization.</a:t>
            </a:r>
            <a:endParaRPr lang="en-IN" sz="1600" dirty="0"/>
          </a:p>
          <a:p>
            <a:endParaRPr lang="en-US" dirty="0"/>
          </a:p>
        </p:txBody>
      </p:sp>
    </p:spTree>
    <p:extLst>
      <p:ext uri="{BB962C8B-B14F-4D97-AF65-F5344CB8AC3E}">
        <p14:creationId xmlns:p14="http://schemas.microsoft.com/office/powerpoint/2010/main" val="382037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6D3B-38FA-197A-4261-B01738DEB3DA}"/>
              </a:ext>
            </a:extLst>
          </p:cNvPr>
          <p:cNvSpPr>
            <a:spLocks noGrp="1"/>
          </p:cNvSpPr>
          <p:nvPr>
            <p:ph type="title"/>
          </p:nvPr>
        </p:nvSpPr>
        <p:spPr>
          <a:xfrm>
            <a:off x="416066" y="1013089"/>
            <a:ext cx="3731346" cy="1271808"/>
          </a:xfrm>
        </p:spPr>
        <p:txBody>
          <a:bodyPr>
            <a:normAutofit/>
          </a:bodyPr>
          <a:lstStyle/>
          <a:p>
            <a:pPr algn="ctr"/>
            <a:r>
              <a:rPr lang="en-US" sz="2000" dirty="0"/>
              <a:t>HEALTH INSURANCE COVERAGE</a:t>
            </a:r>
          </a:p>
        </p:txBody>
      </p:sp>
      <p:pic>
        <p:nvPicPr>
          <p:cNvPr id="6" name="Content Placeholder 5" descr="A blue and green pie chart&#10;&#10;Description automatically generated">
            <a:extLst>
              <a:ext uri="{FF2B5EF4-FFF2-40B4-BE49-F238E27FC236}">
                <a16:creationId xmlns:a16="http://schemas.microsoft.com/office/drawing/2014/main" id="{24647BDD-0507-B9DE-37E6-21E4943ABDB2}"/>
              </a:ext>
            </a:extLst>
          </p:cNvPr>
          <p:cNvPicPr>
            <a:picLocks noGrp="1" noChangeAspect="1"/>
          </p:cNvPicPr>
          <p:nvPr>
            <p:ph idx="1"/>
          </p:nvPr>
        </p:nvPicPr>
        <p:blipFill>
          <a:blip r:embed="rId2"/>
          <a:stretch>
            <a:fillRect/>
          </a:stretch>
        </p:blipFill>
        <p:spPr>
          <a:xfrm>
            <a:off x="4360772" y="738408"/>
            <a:ext cx="2756308" cy="2910507"/>
          </a:xfrm>
        </p:spPr>
      </p:pic>
      <p:pic>
        <p:nvPicPr>
          <p:cNvPr id="8" name="Picture 7" descr="A blue circle with a triangle and a triangle with black text&#10;&#10;Description automatically generated">
            <a:extLst>
              <a:ext uri="{FF2B5EF4-FFF2-40B4-BE49-F238E27FC236}">
                <a16:creationId xmlns:a16="http://schemas.microsoft.com/office/drawing/2014/main" id="{C4C03CE9-598D-E96B-6F1F-89442F32FEE6}"/>
              </a:ext>
            </a:extLst>
          </p:cNvPr>
          <p:cNvPicPr>
            <a:picLocks noChangeAspect="1"/>
          </p:cNvPicPr>
          <p:nvPr/>
        </p:nvPicPr>
        <p:blipFill>
          <a:blip r:embed="rId3"/>
          <a:stretch>
            <a:fillRect/>
          </a:stretch>
        </p:blipFill>
        <p:spPr>
          <a:xfrm>
            <a:off x="7770164" y="685017"/>
            <a:ext cx="3553156" cy="2827112"/>
          </a:xfrm>
          <a:prstGeom prst="rect">
            <a:avLst/>
          </a:prstGeom>
        </p:spPr>
      </p:pic>
      <p:pic>
        <p:nvPicPr>
          <p:cNvPr id="10" name="Picture 9" descr="A blue and green pie chart&#10;&#10;Description automatically generated">
            <a:extLst>
              <a:ext uri="{FF2B5EF4-FFF2-40B4-BE49-F238E27FC236}">
                <a16:creationId xmlns:a16="http://schemas.microsoft.com/office/drawing/2014/main" id="{5877B61C-485D-98C4-74FA-413C37EDC55C}"/>
              </a:ext>
            </a:extLst>
          </p:cNvPr>
          <p:cNvPicPr>
            <a:picLocks noChangeAspect="1"/>
          </p:cNvPicPr>
          <p:nvPr/>
        </p:nvPicPr>
        <p:blipFill>
          <a:blip r:embed="rId4"/>
          <a:stretch>
            <a:fillRect/>
          </a:stretch>
        </p:blipFill>
        <p:spPr>
          <a:xfrm>
            <a:off x="5674155" y="3512129"/>
            <a:ext cx="4788901" cy="2713411"/>
          </a:xfrm>
          <a:prstGeom prst="rect">
            <a:avLst/>
          </a:prstGeom>
        </p:spPr>
      </p:pic>
    </p:spTree>
    <p:extLst>
      <p:ext uri="{BB962C8B-B14F-4D97-AF65-F5344CB8AC3E}">
        <p14:creationId xmlns:p14="http://schemas.microsoft.com/office/powerpoint/2010/main" val="511886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FAC06-FD55-A1C8-ABD4-5DEC07A1C036}"/>
              </a:ext>
            </a:extLst>
          </p:cNvPr>
          <p:cNvSpPr>
            <a:spLocks noGrp="1"/>
          </p:cNvSpPr>
          <p:nvPr>
            <p:ph type="title"/>
          </p:nvPr>
        </p:nvSpPr>
        <p:spPr>
          <a:xfrm>
            <a:off x="667461" y="715225"/>
            <a:ext cx="3232643" cy="1261409"/>
          </a:xfrm>
        </p:spPr>
        <p:txBody>
          <a:bodyPr>
            <a:normAutofit/>
          </a:bodyPr>
          <a:lstStyle/>
          <a:p>
            <a:r>
              <a:rPr lang="en-US" sz="2000" dirty="0"/>
              <a:t>CHRONIC &amp; NON-CHRONIC</a:t>
            </a:r>
          </a:p>
        </p:txBody>
      </p:sp>
      <p:pic>
        <p:nvPicPr>
          <p:cNvPr id="8" name="Content Placeholder 7" descr="A blue and green rectangles">
            <a:extLst>
              <a:ext uri="{FF2B5EF4-FFF2-40B4-BE49-F238E27FC236}">
                <a16:creationId xmlns:a16="http://schemas.microsoft.com/office/drawing/2014/main" id="{CB2A05C0-96A7-436D-F2E3-3004D864893D}"/>
              </a:ext>
            </a:extLst>
          </p:cNvPr>
          <p:cNvPicPr>
            <a:picLocks noGrp="1" noChangeAspect="1"/>
          </p:cNvPicPr>
          <p:nvPr>
            <p:ph idx="1"/>
          </p:nvPr>
        </p:nvPicPr>
        <p:blipFill>
          <a:blip r:embed="rId2"/>
          <a:stretch>
            <a:fillRect/>
          </a:stretch>
        </p:blipFill>
        <p:spPr>
          <a:xfrm>
            <a:off x="6473956" y="568298"/>
            <a:ext cx="3805424" cy="2816672"/>
          </a:xfrm>
        </p:spPr>
      </p:pic>
      <p:sp>
        <p:nvSpPr>
          <p:cNvPr id="4" name="Text Placeholder 3">
            <a:extLst>
              <a:ext uri="{FF2B5EF4-FFF2-40B4-BE49-F238E27FC236}">
                <a16:creationId xmlns:a16="http://schemas.microsoft.com/office/drawing/2014/main" id="{CFEC82DF-85E5-D92B-7A3B-81207DAB549F}"/>
              </a:ext>
            </a:extLst>
          </p:cNvPr>
          <p:cNvSpPr>
            <a:spLocks noGrp="1"/>
          </p:cNvSpPr>
          <p:nvPr>
            <p:ph type="body" sz="half" idx="2"/>
          </p:nvPr>
        </p:nvSpPr>
        <p:spPr/>
        <p:txBody>
          <a:bodyPr/>
          <a:lstStyle/>
          <a:p>
            <a:pPr algn="just"/>
            <a:r>
              <a:rPr lang="en-US" sz="1600" dirty="0"/>
              <a:t>Patients with long-term chronic conditions tend to have more doctor visits compared to patients with non-chronic conditions.</a:t>
            </a:r>
            <a:endParaRPr lang="en-IN" sz="1600" dirty="0"/>
          </a:p>
          <a:p>
            <a:endParaRPr lang="en-US" dirty="0"/>
          </a:p>
        </p:txBody>
      </p:sp>
      <p:pic>
        <p:nvPicPr>
          <p:cNvPr id="10" name="Picture 9" descr="A purple and white rectangles">
            <a:extLst>
              <a:ext uri="{FF2B5EF4-FFF2-40B4-BE49-F238E27FC236}">
                <a16:creationId xmlns:a16="http://schemas.microsoft.com/office/drawing/2014/main" id="{7F1D1609-50A7-A586-DE12-04553C067BEE}"/>
              </a:ext>
            </a:extLst>
          </p:cNvPr>
          <p:cNvPicPr>
            <a:picLocks noChangeAspect="1"/>
          </p:cNvPicPr>
          <p:nvPr/>
        </p:nvPicPr>
        <p:blipFill>
          <a:blip r:embed="rId3"/>
          <a:stretch>
            <a:fillRect/>
          </a:stretch>
        </p:blipFill>
        <p:spPr>
          <a:xfrm>
            <a:off x="6473957" y="3473030"/>
            <a:ext cx="3805424" cy="3136283"/>
          </a:xfrm>
          <a:prstGeom prst="rect">
            <a:avLst/>
          </a:prstGeom>
        </p:spPr>
      </p:pic>
    </p:spTree>
    <p:extLst>
      <p:ext uri="{BB962C8B-B14F-4D97-AF65-F5344CB8AC3E}">
        <p14:creationId xmlns:p14="http://schemas.microsoft.com/office/powerpoint/2010/main" val="311226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7" name="Google Shape;1747;p30"/>
          <p:cNvSpPr txBox="1">
            <a:spLocks noGrp="1"/>
          </p:cNvSpPr>
          <p:nvPr>
            <p:ph type="sldNum" idx="12"/>
          </p:nvPr>
        </p:nvSpPr>
        <p:spPr>
          <a:prstGeom prst="rect">
            <a:avLst/>
          </a:prstGeom>
        </p:spPr>
        <p:txBody>
          <a:bodyPr spcFirstLastPara="1" vert="horz" wrap="square" lIns="0" tIns="0" rIns="0" bIns="0" rtlCol="0" anchor="b" anchorCtr="0">
            <a:noAutofit/>
          </a:bodyPr>
          <a:lstStyle/>
          <a:p>
            <a:fld id="{00000000-1234-1234-1234-123412341234}" type="slidenum">
              <a:rPr lang="en"/>
              <a:pPr/>
              <a:t>18</a:t>
            </a:fld>
            <a:endParaRPr/>
          </a:p>
        </p:txBody>
      </p:sp>
      <p:sp>
        <p:nvSpPr>
          <p:cNvPr id="1746" name="Google Shape;1746;p30"/>
          <p:cNvSpPr txBox="1">
            <a:spLocks noGrp="1"/>
          </p:cNvSpPr>
          <p:nvPr>
            <p:ph type="body" idx="4294967295"/>
          </p:nvPr>
        </p:nvSpPr>
        <p:spPr>
          <a:xfrm>
            <a:off x="811669" y="455392"/>
            <a:ext cx="10047051" cy="456533"/>
          </a:xfrm>
          <a:prstGeom prst="rect">
            <a:avLst/>
          </a:prstGeom>
        </p:spPr>
        <p:txBody>
          <a:bodyPr spcFirstLastPara="1" vert="horz" wrap="square" lIns="0" tIns="0" rIns="0" bIns="0" rtlCol="0" anchor="t" anchorCtr="0">
            <a:noAutofit/>
          </a:bodyPr>
          <a:lstStyle/>
          <a:p>
            <a:pPr marL="0" indent="0">
              <a:spcBef>
                <a:spcPts val="480"/>
              </a:spcBef>
              <a:buNone/>
            </a:pPr>
            <a:r>
              <a:rPr lang="en-US" sz="5333" dirty="0">
                <a:solidFill>
                  <a:schemeClr val="tx1"/>
                </a:solidFill>
                <a:latin typeface="Times New Roman" panose="02020603050405020304" pitchFamily="18" charset="0"/>
                <a:cs typeface="Times New Roman" panose="02020603050405020304" pitchFamily="18" charset="0"/>
              </a:rPr>
              <a:t>BI VARIATE</a:t>
            </a:r>
            <a:r>
              <a:rPr lang="en-US" sz="5333" dirty="0">
                <a:solidFill>
                  <a:schemeClr val="tx1"/>
                </a:solidFill>
                <a:latin typeface="Raleway Thin" panose="020B0604020202020204" charset="0"/>
              </a:rPr>
              <a:t> ANALYSIS</a:t>
            </a:r>
          </a:p>
          <a:p>
            <a:pPr marL="0" indent="0">
              <a:spcBef>
                <a:spcPts val="480"/>
              </a:spcBef>
              <a:spcAft>
                <a:spcPts val="0"/>
              </a:spcAft>
              <a:buNone/>
            </a:pPr>
            <a:endParaRPr sz="5333" b="1" dirty="0">
              <a:latin typeface="Raleway Thin" panose="020B0604020202020204" charset="0"/>
            </a:endParaRPr>
          </a:p>
        </p:txBody>
      </p:sp>
      <p:grpSp>
        <p:nvGrpSpPr>
          <p:cNvPr id="1748" name="Google Shape;1748;p30"/>
          <p:cNvGrpSpPr/>
          <p:nvPr/>
        </p:nvGrpSpPr>
        <p:grpSpPr>
          <a:xfrm>
            <a:off x="8070084" y="980180"/>
            <a:ext cx="3461829" cy="3867784"/>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cxnSp>
        <p:nvCxnSpPr>
          <p:cNvPr id="1956" name="Google Shape;1956;p30"/>
          <p:cNvCxnSpPr/>
          <p:nvPr/>
        </p:nvCxnSpPr>
        <p:spPr>
          <a:xfrm>
            <a:off x="609600" y="1432932"/>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7" name="Google Shape;1957;p30"/>
          <p:cNvCxnSpPr/>
          <p:nvPr/>
        </p:nvCxnSpPr>
        <p:spPr>
          <a:xfrm>
            <a:off x="609600" y="2378908"/>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8" name="Google Shape;1958;p30"/>
          <p:cNvCxnSpPr/>
          <p:nvPr/>
        </p:nvCxnSpPr>
        <p:spPr>
          <a:xfrm>
            <a:off x="609600" y="3324884"/>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9" name="Google Shape;1959;p30"/>
          <p:cNvCxnSpPr/>
          <p:nvPr/>
        </p:nvCxnSpPr>
        <p:spPr>
          <a:xfrm>
            <a:off x="609600" y="4270861"/>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60" name="Google Shape;1960;p30"/>
          <p:cNvCxnSpPr/>
          <p:nvPr/>
        </p:nvCxnSpPr>
        <p:spPr>
          <a:xfrm>
            <a:off x="609600" y="5246035"/>
            <a:ext cx="7264000" cy="0"/>
          </a:xfrm>
          <a:prstGeom prst="straightConnector1">
            <a:avLst/>
          </a:prstGeom>
          <a:noFill/>
          <a:ln w="9525" cap="flat" cmpd="sng">
            <a:solidFill>
              <a:schemeClr val="lt2"/>
            </a:solidFill>
            <a:prstDash val="solid"/>
            <a:round/>
            <a:headEnd type="none" w="med" len="med"/>
            <a:tailEnd type="none" w="med" len="med"/>
          </a:ln>
        </p:spPr>
      </p:cxnSp>
      <p:sp>
        <p:nvSpPr>
          <p:cNvPr id="1961" name="Google Shape;1961;p30"/>
          <p:cNvSpPr txBox="1"/>
          <p:nvPr/>
        </p:nvSpPr>
        <p:spPr>
          <a:xfrm>
            <a:off x="609600" y="1221267"/>
            <a:ext cx="412400" cy="4040400"/>
          </a:xfrm>
          <a:prstGeom prst="rect">
            <a:avLst/>
          </a:prstGeom>
          <a:noFill/>
          <a:ln>
            <a:noFill/>
          </a:ln>
        </p:spPr>
        <p:txBody>
          <a:bodyPr spcFirstLastPara="1" wrap="square" lIns="0" tIns="0" rIns="0" bIns="0" anchor="t" anchorCtr="0">
            <a:noAutofit/>
          </a:bodyPr>
          <a:lstStyle/>
          <a:p>
            <a:pPr algn="r"/>
            <a:r>
              <a:rPr lang="en" sz="1333" dirty="0">
                <a:solidFill>
                  <a:schemeClr val="dk2"/>
                </a:solidFill>
                <a:latin typeface="Barlow"/>
                <a:ea typeface="Barlow"/>
                <a:cs typeface="Barlow"/>
                <a:sym typeface="Barlow"/>
              </a:rPr>
              <a:t>4000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3000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2000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1000</a:t>
            </a:r>
            <a:endParaRPr sz="1333" dirty="0">
              <a:solidFill>
                <a:schemeClr val="dk2"/>
              </a:solidFill>
              <a:latin typeface="Barlow"/>
              <a:ea typeface="Barlow"/>
              <a:cs typeface="Barlow"/>
              <a:sym typeface="Barlow"/>
            </a:endParaRPr>
          </a:p>
          <a:p>
            <a:pPr algn="r">
              <a:spcBef>
                <a:spcPts val="5867"/>
              </a:spcBef>
              <a:spcAft>
                <a:spcPts val="5867"/>
              </a:spcAft>
            </a:pPr>
            <a:r>
              <a:rPr lang="en" sz="1333" dirty="0">
                <a:solidFill>
                  <a:schemeClr val="dk2"/>
                </a:solidFill>
                <a:latin typeface="Barlow"/>
                <a:ea typeface="Barlow"/>
                <a:cs typeface="Barlow"/>
                <a:sym typeface="Barlow"/>
              </a:rPr>
              <a:t>0</a:t>
            </a:r>
            <a:endParaRPr sz="1333" dirty="0">
              <a:solidFill>
                <a:schemeClr val="dk2"/>
              </a:solidFill>
              <a:latin typeface="Barlow"/>
              <a:ea typeface="Barlow"/>
              <a:cs typeface="Barlow"/>
              <a:sym typeface="Barlow"/>
            </a:endParaRPr>
          </a:p>
        </p:txBody>
      </p:sp>
      <p:sp>
        <p:nvSpPr>
          <p:cNvPr id="1962" name="Google Shape;1962;p30"/>
          <p:cNvSpPr/>
          <p:nvPr/>
        </p:nvSpPr>
        <p:spPr>
          <a:xfrm>
            <a:off x="1232027" y="3174581"/>
            <a:ext cx="234400" cy="20716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3" name="Google Shape;1963;p30"/>
          <p:cNvSpPr/>
          <p:nvPr/>
        </p:nvSpPr>
        <p:spPr>
          <a:xfrm>
            <a:off x="1547357" y="2649164"/>
            <a:ext cx="234400" cy="2597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4" name="Google Shape;1964;p30"/>
          <p:cNvSpPr/>
          <p:nvPr/>
        </p:nvSpPr>
        <p:spPr>
          <a:xfrm>
            <a:off x="1862689" y="3324884"/>
            <a:ext cx="234400" cy="19216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5" name="Google Shape;1965;p30"/>
          <p:cNvSpPr/>
          <p:nvPr/>
        </p:nvSpPr>
        <p:spPr>
          <a:xfrm>
            <a:off x="2991093" y="3592968"/>
            <a:ext cx="234400" cy="1653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6" name="Google Shape;1966;p30"/>
          <p:cNvSpPr/>
          <p:nvPr/>
        </p:nvSpPr>
        <p:spPr>
          <a:xfrm>
            <a:off x="3306424" y="2795124"/>
            <a:ext cx="234400" cy="2451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7" name="Google Shape;1967;p30"/>
          <p:cNvSpPr/>
          <p:nvPr/>
        </p:nvSpPr>
        <p:spPr>
          <a:xfrm>
            <a:off x="3621756" y="1638697"/>
            <a:ext cx="234400" cy="36080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8" name="Google Shape;1968;p30"/>
          <p:cNvSpPr/>
          <p:nvPr/>
        </p:nvSpPr>
        <p:spPr>
          <a:xfrm>
            <a:off x="4750160" y="2853491"/>
            <a:ext cx="234400" cy="23928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9" name="Google Shape;1969;p30"/>
          <p:cNvSpPr/>
          <p:nvPr/>
        </p:nvSpPr>
        <p:spPr>
          <a:xfrm>
            <a:off x="5065491" y="1432767"/>
            <a:ext cx="234400" cy="3813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0" name="Google Shape;1970;p30"/>
          <p:cNvSpPr/>
          <p:nvPr/>
        </p:nvSpPr>
        <p:spPr>
          <a:xfrm>
            <a:off x="5380823" y="3096748"/>
            <a:ext cx="234400" cy="214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71" name="Google Shape;1971;p30"/>
          <p:cNvSpPr/>
          <p:nvPr/>
        </p:nvSpPr>
        <p:spPr>
          <a:xfrm>
            <a:off x="6509227" y="3670800"/>
            <a:ext cx="234400" cy="1575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72" name="Google Shape;1972;p30"/>
          <p:cNvSpPr/>
          <p:nvPr/>
        </p:nvSpPr>
        <p:spPr>
          <a:xfrm>
            <a:off x="6824557" y="1724824"/>
            <a:ext cx="234400" cy="3521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3" name="Google Shape;1973;p30"/>
          <p:cNvSpPr/>
          <p:nvPr/>
        </p:nvSpPr>
        <p:spPr>
          <a:xfrm>
            <a:off x="7139889" y="2143211"/>
            <a:ext cx="234400" cy="3103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617554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5104AF6-9D64-820B-4039-4813876446DF}"/>
              </a:ext>
            </a:extLst>
          </p:cNvPr>
          <p:cNvSpPr>
            <a:spLocks noGrp="1"/>
          </p:cNvSpPr>
          <p:nvPr>
            <p:ph type="title"/>
          </p:nvPr>
        </p:nvSpPr>
        <p:spPr>
          <a:xfrm>
            <a:off x="767857" y="933450"/>
            <a:ext cx="3031852" cy="1722419"/>
          </a:xfrm>
        </p:spPr>
        <p:txBody>
          <a:bodyPr anchor="b">
            <a:normAutofit/>
          </a:bodyPr>
          <a:lstStyle/>
          <a:p>
            <a:r>
              <a:rPr lang="en-US" sz="2000" dirty="0"/>
              <a:t>The correlation of income and </a:t>
            </a:r>
            <a:r>
              <a:rPr lang="en-US" sz="2000" dirty="0" err="1"/>
              <a:t>gendeR</a:t>
            </a:r>
            <a:endParaRPr lang="en-US" sz="2000" dirty="0"/>
          </a:p>
        </p:txBody>
      </p:sp>
      <p:pic>
        <p:nvPicPr>
          <p:cNvPr id="9" name="Content Placeholder 8" descr="A blue and orange rectangular shapes&#10;&#10;Description automatically generated">
            <a:extLst>
              <a:ext uri="{FF2B5EF4-FFF2-40B4-BE49-F238E27FC236}">
                <a16:creationId xmlns:a16="http://schemas.microsoft.com/office/drawing/2014/main" id="{05FE81DB-0CB8-AD79-1835-FFBAE6650856}"/>
              </a:ext>
            </a:extLst>
          </p:cNvPr>
          <p:cNvPicPr>
            <a:picLocks noGrp="1" noChangeAspect="1"/>
          </p:cNvPicPr>
          <p:nvPr>
            <p:ph idx="1"/>
          </p:nvPr>
        </p:nvPicPr>
        <p:blipFill>
          <a:blip r:embed="rId2"/>
          <a:stretch>
            <a:fillRect/>
          </a:stretch>
        </p:blipFill>
        <p:spPr>
          <a:xfrm>
            <a:off x="4900928" y="1921013"/>
            <a:ext cx="6650991" cy="3175848"/>
          </a:xfrm>
          <a:noFill/>
        </p:spPr>
      </p:pic>
      <p:sp>
        <p:nvSpPr>
          <p:cNvPr id="22" name="Text Placeholder 3">
            <a:extLst>
              <a:ext uri="{FF2B5EF4-FFF2-40B4-BE49-F238E27FC236}">
                <a16:creationId xmlns:a16="http://schemas.microsoft.com/office/drawing/2014/main" id="{872A5C0E-5D17-E32B-DF11-62E17029EED9}"/>
              </a:ext>
            </a:extLst>
          </p:cNvPr>
          <p:cNvSpPr>
            <a:spLocks noGrp="1"/>
          </p:cNvSpPr>
          <p:nvPr>
            <p:ph type="body" sz="half" idx="2"/>
          </p:nvPr>
        </p:nvSpPr>
        <p:spPr>
          <a:xfrm>
            <a:off x="767857" y="2836654"/>
            <a:ext cx="3031852" cy="3001392"/>
          </a:xfrm>
        </p:spPr>
        <p:txBody>
          <a:bodyPr/>
          <a:lstStyle/>
          <a:p>
            <a:r>
              <a:rPr lang="en-US" dirty="0"/>
              <a:t>Income and gender are correlated to each other.</a:t>
            </a:r>
          </a:p>
        </p:txBody>
      </p:sp>
    </p:spTree>
    <p:extLst>
      <p:ext uri="{BB962C8B-B14F-4D97-AF65-F5344CB8AC3E}">
        <p14:creationId xmlns:p14="http://schemas.microsoft.com/office/powerpoint/2010/main" val="159476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E2CDA1-3E51-DEA8-87AB-8BFB2B2175BF}"/>
              </a:ext>
            </a:extLst>
          </p:cNvPr>
          <p:cNvSpPr txBox="1"/>
          <p:nvPr/>
        </p:nvSpPr>
        <p:spPr>
          <a:xfrm>
            <a:off x="1510018" y="1266738"/>
            <a:ext cx="8246378" cy="5078313"/>
          </a:xfrm>
          <a:prstGeom prst="rect">
            <a:avLst/>
          </a:prstGeom>
          <a:noFill/>
        </p:spPr>
        <p:txBody>
          <a:bodyPr wrap="square" rtlCol="0">
            <a:spAutoFit/>
          </a:bodyPr>
          <a:lstStyle/>
          <a:p>
            <a:r>
              <a:rPr lang="en-IN"/>
              <a:t>TEAM MEMBER</a:t>
            </a:r>
            <a:endParaRPr lang="en-IN" dirty="0"/>
          </a:p>
          <a:p>
            <a:endParaRPr lang="en-IN" dirty="0"/>
          </a:p>
          <a:p>
            <a:r>
              <a:rPr lang="en-IN" dirty="0"/>
              <a:t>NAME:</a:t>
            </a:r>
          </a:p>
          <a:p>
            <a:r>
              <a:rPr lang="en-IN" dirty="0"/>
              <a:t>            MADUPU SRILEKHA</a:t>
            </a:r>
          </a:p>
          <a:p>
            <a:endParaRPr lang="en-IN" dirty="0"/>
          </a:p>
          <a:p>
            <a:r>
              <a:rPr lang="en-IN" dirty="0"/>
              <a:t>COLLEGE:</a:t>
            </a:r>
          </a:p>
          <a:p>
            <a:r>
              <a:rPr lang="en-IN" dirty="0"/>
              <a:t>                 B V Raju institute of technology</a:t>
            </a:r>
          </a:p>
          <a:p>
            <a:endParaRPr lang="en-IN" dirty="0"/>
          </a:p>
          <a:p>
            <a:r>
              <a:rPr lang="en-IN" dirty="0"/>
              <a:t>E-MAIL:</a:t>
            </a:r>
          </a:p>
          <a:p>
            <a:r>
              <a:rPr lang="en-IN" dirty="0"/>
              <a:t>              </a:t>
            </a:r>
            <a:r>
              <a:rPr lang="en-IN" dirty="0">
                <a:hlinkClick r:id="rId2"/>
              </a:rPr>
              <a:t>srilekhamadupu2002@gmail.com</a:t>
            </a:r>
            <a:endParaRPr lang="en-IN" dirty="0"/>
          </a:p>
          <a:p>
            <a:endParaRPr lang="en-IN" dirty="0"/>
          </a:p>
          <a:p>
            <a:r>
              <a:rPr lang="en-IN" dirty="0"/>
              <a:t>BRANCH:</a:t>
            </a:r>
          </a:p>
          <a:p>
            <a:r>
              <a:rPr lang="en-IN" dirty="0"/>
              <a:t>                ECE</a:t>
            </a:r>
          </a:p>
          <a:p>
            <a:endParaRPr lang="en-IN" dirty="0"/>
          </a:p>
          <a:p>
            <a:r>
              <a:rPr lang="en-IN" dirty="0"/>
              <a:t>YEAR:</a:t>
            </a:r>
          </a:p>
          <a:p>
            <a:r>
              <a:rPr lang="en-IN" dirty="0"/>
              <a:t>           IV-I B.TECH</a:t>
            </a:r>
          </a:p>
          <a:p>
            <a:endParaRPr lang="en-IN" dirty="0"/>
          </a:p>
          <a:p>
            <a:endParaRPr lang="en-IN" dirty="0"/>
          </a:p>
        </p:txBody>
      </p:sp>
    </p:spTree>
    <p:extLst>
      <p:ext uri="{BB962C8B-B14F-4D97-AF65-F5344CB8AC3E}">
        <p14:creationId xmlns:p14="http://schemas.microsoft.com/office/powerpoint/2010/main" val="3452560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B3B3-9D65-7F73-C15B-D2A4DDBEC6E5}"/>
              </a:ext>
            </a:extLst>
          </p:cNvPr>
          <p:cNvSpPr>
            <a:spLocks noGrp="1"/>
          </p:cNvSpPr>
          <p:nvPr>
            <p:ph type="title"/>
          </p:nvPr>
        </p:nvSpPr>
        <p:spPr>
          <a:xfrm>
            <a:off x="639762" y="933450"/>
            <a:ext cx="3269298" cy="1722419"/>
          </a:xfrm>
        </p:spPr>
        <p:txBody>
          <a:bodyPr>
            <a:normAutofit/>
          </a:bodyPr>
          <a:lstStyle/>
          <a:p>
            <a:r>
              <a:rPr lang="en-US" sz="2000" dirty="0"/>
              <a:t>The </a:t>
            </a:r>
            <a:r>
              <a:rPr lang="en-US" sz="2000" dirty="0" err="1"/>
              <a:t>corrlation</a:t>
            </a:r>
            <a:r>
              <a:rPr lang="en-US" sz="2000" dirty="0"/>
              <a:t> of income and </a:t>
            </a:r>
            <a:r>
              <a:rPr lang="en-US" sz="2000" dirty="0" err="1"/>
              <a:t>privatE</a:t>
            </a:r>
            <a:endParaRPr lang="en-US" sz="2000" dirty="0"/>
          </a:p>
        </p:txBody>
      </p:sp>
      <p:pic>
        <p:nvPicPr>
          <p:cNvPr id="6" name="Content Placeholder 5" descr="A blue and orange rectangles&#10;&#10;Description automatically generated">
            <a:extLst>
              <a:ext uri="{FF2B5EF4-FFF2-40B4-BE49-F238E27FC236}">
                <a16:creationId xmlns:a16="http://schemas.microsoft.com/office/drawing/2014/main" id="{AAFD2430-A6CD-8772-93A5-F1788DFAA489}"/>
              </a:ext>
            </a:extLst>
          </p:cNvPr>
          <p:cNvPicPr>
            <a:picLocks noGrp="1" noChangeAspect="1"/>
          </p:cNvPicPr>
          <p:nvPr>
            <p:ph idx="1"/>
          </p:nvPr>
        </p:nvPicPr>
        <p:blipFill>
          <a:blip r:embed="rId2"/>
          <a:stretch>
            <a:fillRect/>
          </a:stretch>
        </p:blipFill>
        <p:spPr>
          <a:xfrm>
            <a:off x="4900613" y="1917423"/>
            <a:ext cx="6651625" cy="3183491"/>
          </a:xfrm>
        </p:spPr>
      </p:pic>
      <p:sp>
        <p:nvSpPr>
          <p:cNvPr id="4" name="Text Placeholder 3">
            <a:extLst>
              <a:ext uri="{FF2B5EF4-FFF2-40B4-BE49-F238E27FC236}">
                <a16:creationId xmlns:a16="http://schemas.microsoft.com/office/drawing/2014/main" id="{CD95C07E-6B07-0524-DD6F-B59532E7049F}"/>
              </a:ext>
            </a:extLst>
          </p:cNvPr>
          <p:cNvSpPr>
            <a:spLocks noGrp="1"/>
          </p:cNvSpPr>
          <p:nvPr>
            <p:ph type="body" sz="half" idx="2"/>
          </p:nvPr>
        </p:nvSpPr>
        <p:spPr/>
        <p:txBody>
          <a:bodyPr/>
          <a:lstStyle/>
          <a:p>
            <a:r>
              <a:rPr lang="en-US" dirty="0"/>
              <a:t>The private and </a:t>
            </a:r>
            <a:r>
              <a:rPr lang="en-US" dirty="0" err="1"/>
              <a:t>incomeare</a:t>
            </a:r>
            <a:r>
              <a:rPr lang="en-US" dirty="0"/>
              <a:t> correlated.</a:t>
            </a:r>
          </a:p>
        </p:txBody>
      </p:sp>
    </p:spTree>
    <p:extLst>
      <p:ext uri="{BB962C8B-B14F-4D97-AF65-F5344CB8AC3E}">
        <p14:creationId xmlns:p14="http://schemas.microsoft.com/office/powerpoint/2010/main" val="2390991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53938-607D-E846-B2FB-625E69F9E210}"/>
              </a:ext>
            </a:extLst>
          </p:cNvPr>
          <p:cNvSpPr>
            <a:spLocks noGrp="1"/>
          </p:cNvSpPr>
          <p:nvPr>
            <p:ph type="title"/>
          </p:nvPr>
        </p:nvSpPr>
        <p:spPr>
          <a:xfrm>
            <a:off x="821197" y="759204"/>
            <a:ext cx="3031852" cy="1969770"/>
          </a:xfrm>
        </p:spPr>
        <p:txBody>
          <a:bodyPr>
            <a:normAutofit/>
          </a:bodyPr>
          <a:lstStyle/>
          <a:p>
            <a:r>
              <a:rPr lang="en-US" sz="2000" b="1" i="0" dirty="0">
                <a:solidFill>
                  <a:schemeClr val="bg1"/>
                </a:solidFill>
                <a:effectLst/>
                <a:latin typeface="Helvetica Neue"/>
              </a:rPr>
              <a:t>analyze the reduced days of activity due to </a:t>
            </a:r>
            <a:r>
              <a:rPr lang="en-US" sz="2000" b="1" i="0" dirty="0" err="1">
                <a:solidFill>
                  <a:schemeClr val="bg1"/>
                </a:solidFill>
                <a:effectLst/>
                <a:latin typeface="Helvetica Neue"/>
              </a:rPr>
              <a:t>illneess</a:t>
            </a:r>
            <a:r>
              <a:rPr lang="en-US" sz="2000" b="1" i="0" dirty="0">
                <a:solidFill>
                  <a:schemeClr val="bg1"/>
                </a:solidFill>
                <a:effectLst/>
                <a:latin typeface="Helvetica Neue"/>
              </a:rPr>
              <a:t> based on Gender</a:t>
            </a:r>
            <a:endParaRPr lang="en-US" sz="2000" dirty="0">
              <a:solidFill>
                <a:schemeClr val="bg1"/>
              </a:solidFill>
            </a:endParaRPr>
          </a:p>
        </p:txBody>
      </p:sp>
      <p:pic>
        <p:nvPicPr>
          <p:cNvPr id="6" name="Content Placeholder 5" descr="A blue and white flag&#10;&#10;Description automatically generated">
            <a:extLst>
              <a:ext uri="{FF2B5EF4-FFF2-40B4-BE49-F238E27FC236}">
                <a16:creationId xmlns:a16="http://schemas.microsoft.com/office/drawing/2014/main" id="{19300F72-EAFF-3684-6DD1-3AE8662C01E8}"/>
              </a:ext>
            </a:extLst>
          </p:cNvPr>
          <p:cNvPicPr>
            <a:picLocks noGrp="1" noChangeAspect="1"/>
          </p:cNvPicPr>
          <p:nvPr>
            <p:ph idx="1"/>
          </p:nvPr>
        </p:nvPicPr>
        <p:blipFill>
          <a:blip r:embed="rId2"/>
          <a:stretch>
            <a:fillRect/>
          </a:stretch>
        </p:blipFill>
        <p:spPr>
          <a:xfrm>
            <a:off x="5661346" y="1744089"/>
            <a:ext cx="5130159" cy="3530159"/>
          </a:xfrm>
        </p:spPr>
      </p:pic>
      <p:sp>
        <p:nvSpPr>
          <p:cNvPr id="4" name="Text Placeholder 3">
            <a:extLst>
              <a:ext uri="{FF2B5EF4-FFF2-40B4-BE49-F238E27FC236}">
                <a16:creationId xmlns:a16="http://schemas.microsoft.com/office/drawing/2014/main" id="{425E12BF-14C0-C489-0C1E-BE9AA62491A8}"/>
              </a:ext>
            </a:extLst>
          </p:cNvPr>
          <p:cNvSpPr>
            <a:spLocks noGrp="1"/>
          </p:cNvSpPr>
          <p:nvPr>
            <p:ph type="body" sz="half" idx="2"/>
          </p:nvPr>
        </p:nvSpPr>
        <p:spPr/>
        <p:txBody>
          <a:bodyPr/>
          <a:lstStyle/>
          <a:p>
            <a:r>
              <a:rPr lang="en-US" dirty="0"/>
              <a:t>For male and female there is a reduced illness .</a:t>
            </a:r>
          </a:p>
        </p:txBody>
      </p:sp>
    </p:spTree>
    <p:extLst>
      <p:ext uri="{BB962C8B-B14F-4D97-AF65-F5344CB8AC3E}">
        <p14:creationId xmlns:p14="http://schemas.microsoft.com/office/powerpoint/2010/main" val="736225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7A8D-0D9F-22FC-718E-D23067FD0791}"/>
              </a:ext>
            </a:extLst>
          </p:cNvPr>
          <p:cNvSpPr>
            <a:spLocks noGrp="1"/>
          </p:cNvSpPr>
          <p:nvPr>
            <p:ph type="title"/>
          </p:nvPr>
        </p:nvSpPr>
        <p:spPr>
          <a:xfrm>
            <a:off x="639762" y="933450"/>
            <a:ext cx="3436938" cy="1722419"/>
          </a:xfrm>
        </p:spPr>
        <p:txBody>
          <a:bodyPr>
            <a:normAutofit/>
          </a:bodyPr>
          <a:lstStyle/>
          <a:p>
            <a:r>
              <a:rPr lang="en-US" sz="2000" dirty="0"/>
              <a:t>Plot histograms for age distribution of chronic &amp; non-chronic patients</a:t>
            </a:r>
          </a:p>
        </p:txBody>
      </p:sp>
      <p:pic>
        <p:nvPicPr>
          <p:cNvPr id="6" name="Content Placeholder 5" descr="A graph of a bar chart&#10;&#10;Description automatically generated">
            <a:extLst>
              <a:ext uri="{FF2B5EF4-FFF2-40B4-BE49-F238E27FC236}">
                <a16:creationId xmlns:a16="http://schemas.microsoft.com/office/drawing/2014/main" id="{C50ADFB3-E9B9-86AA-990A-E06599808C5D}"/>
              </a:ext>
            </a:extLst>
          </p:cNvPr>
          <p:cNvPicPr>
            <a:picLocks noGrp="1" noChangeAspect="1"/>
          </p:cNvPicPr>
          <p:nvPr>
            <p:ph idx="1"/>
          </p:nvPr>
        </p:nvPicPr>
        <p:blipFill>
          <a:blip r:embed="rId2"/>
          <a:stretch>
            <a:fillRect/>
          </a:stretch>
        </p:blipFill>
        <p:spPr>
          <a:xfrm>
            <a:off x="4900613" y="1406081"/>
            <a:ext cx="6651625" cy="4206175"/>
          </a:xfrm>
        </p:spPr>
      </p:pic>
      <p:sp>
        <p:nvSpPr>
          <p:cNvPr id="4" name="Text Placeholder 3">
            <a:extLst>
              <a:ext uri="{FF2B5EF4-FFF2-40B4-BE49-F238E27FC236}">
                <a16:creationId xmlns:a16="http://schemas.microsoft.com/office/drawing/2014/main" id="{09ED73CC-3EF0-AD15-4E28-350711C9D6B9}"/>
              </a:ext>
            </a:extLst>
          </p:cNvPr>
          <p:cNvSpPr>
            <a:spLocks noGrp="1"/>
          </p:cNvSpPr>
          <p:nvPr>
            <p:ph type="body" sz="half" idx="2"/>
          </p:nvPr>
        </p:nvSpPr>
        <p:spPr/>
        <p:txBody>
          <a:bodyPr/>
          <a:lstStyle/>
          <a:p>
            <a:r>
              <a:rPr lang="en-US" dirty="0"/>
              <a:t>The chronic and non-chronic diseases are distributed based on age.</a:t>
            </a:r>
          </a:p>
        </p:txBody>
      </p:sp>
    </p:spTree>
    <p:extLst>
      <p:ext uri="{BB962C8B-B14F-4D97-AF65-F5344CB8AC3E}">
        <p14:creationId xmlns:p14="http://schemas.microsoft.com/office/powerpoint/2010/main" val="3063451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7" name="Google Shape;1747;p30"/>
          <p:cNvSpPr txBox="1">
            <a:spLocks noGrp="1"/>
          </p:cNvSpPr>
          <p:nvPr>
            <p:ph type="sldNum" idx="12"/>
          </p:nvPr>
        </p:nvSpPr>
        <p:spPr>
          <a:prstGeom prst="rect">
            <a:avLst/>
          </a:prstGeom>
        </p:spPr>
        <p:txBody>
          <a:bodyPr spcFirstLastPara="1" vert="horz" wrap="square" lIns="0" tIns="0" rIns="0" bIns="0" rtlCol="0" anchor="b" anchorCtr="0">
            <a:noAutofit/>
          </a:bodyPr>
          <a:lstStyle/>
          <a:p>
            <a:fld id="{00000000-1234-1234-1234-123412341234}" type="slidenum">
              <a:rPr lang="en"/>
              <a:pPr/>
              <a:t>23</a:t>
            </a:fld>
            <a:endParaRPr/>
          </a:p>
        </p:txBody>
      </p:sp>
      <p:sp>
        <p:nvSpPr>
          <p:cNvPr id="1746" name="Google Shape;1746;p30"/>
          <p:cNvSpPr txBox="1">
            <a:spLocks noGrp="1"/>
          </p:cNvSpPr>
          <p:nvPr>
            <p:ph type="body" idx="4294967295"/>
          </p:nvPr>
        </p:nvSpPr>
        <p:spPr>
          <a:xfrm>
            <a:off x="811669" y="410455"/>
            <a:ext cx="10522125" cy="501470"/>
          </a:xfrm>
          <a:prstGeom prst="rect">
            <a:avLst/>
          </a:prstGeom>
        </p:spPr>
        <p:txBody>
          <a:bodyPr spcFirstLastPara="1" vert="horz" wrap="square" lIns="0" tIns="0" rIns="0" bIns="0" rtlCol="0" anchor="t" anchorCtr="0">
            <a:noAutofit/>
          </a:bodyPr>
          <a:lstStyle/>
          <a:p>
            <a:pPr marL="0" indent="0">
              <a:spcBef>
                <a:spcPts val="480"/>
              </a:spcBef>
              <a:buNone/>
            </a:pPr>
            <a:r>
              <a:rPr lang="en-US" sz="5333" dirty="0">
                <a:solidFill>
                  <a:schemeClr val="tx1"/>
                </a:solidFill>
                <a:latin typeface="Times New Roman" panose="02020603050405020304" pitchFamily="18" charset="0"/>
                <a:cs typeface="Times New Roman" panose="02020603050405020304" pitchFamily="18" charset="0"/>
              </a:rPr>
              <a:t>MULTIVARIATE</a:t>
            </a:r>
            <a:r>
              <a:rPr lang="en-US" sz="5333" dirty="0">
                <a:solidFill>
                  <a:schemeClr val="tx1"/>
                </a:solidFill>
                <a:latin typeface="Raleway Thin" panose="020B0604020202020204" charset="0"/>
              </a:rPr>
              <a:t> ANALYSIS</a:t>
            </a:r>
          </a:p>
          <a:p>
            <a:pPr marL="0" indent="0">
              <a:spcBef>
                <a:spcPts val="480"/>
              </a:spcBef>
              <a:spcAft>
                <a:spcPts val="0"/>
              </a:spcAft>
              <a:buNone/>
            </a:pPr>
            <a:endParaRPr sz="5333" b="1" dirty="0">
              <a:latin typeface="Raleway Thin" panose="020B0604020202020204" charset="0"/>
            </a:endParaRPr>
          </a:p>
        </p:txBody>
      </p:sp>
      <p:grpSp>
        <p:nvGrpSpPr>
          <p:cNvPr id="1748" name="Google Shape;1748;p30"/>
          <p:cNvGrpSpPr/>
          <p:nvPr/>
        </p:nvGrpSpPr>
        <p:grpSpPr>
          <a:xfrm>
            <a:off x="8070084" y="980180"/>
            <a:ext cx="3461829" cy="3867784"/>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cxnSp>
        <p:nvCxnSpPr>
          <p:cNvPr id="1956" name="Google Shape;1956;p30"/>
          <p:cNvCxnSpPr/>
          <p:nvPr/>
        </p:nvCxnSpPr>
        <p:spPr>
          <a:xfrm>
            <a:off x="609600" y="1432932"/>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7" name="Google Shape;1957;p30"/>
          <p:cNvCxnSpPr/>
          <p:nvPr/>
        </p:nvCxnSpPr>
        <p:spPr>
          <a:xfrm>
            <a:off x="609600" y="2378908"/>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8" name="Google Shape;1958;p30"/>
          <p:cNvCxnSpPr/>
          <p:nvPr/>
        </p:nvCxnSpPr>
        <p:spPr>
          <a:xfrm>
            <a:off x="609600" y="3324884"/>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9" name="Google Shape;1959;p30"/>
          <p:cNvCxnSpPr/>
          <p:nvPr/>
        </p:nvCxnSpPr>
        <p:spPr>
          <a:xfrm>
            <a:off x="609600" y="4270861"/>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60" name="Google Shape;1960;p30"/>
          <p:cNvCxnSpPr/>
          <p:nvPr/>
        </p:nvCxnSpPr>
        <p:spPr>
          <a:xfrm>
            <a:off x="609600" y="5246035"/>
            <a:ext cx="7264000" cy="0"/>
          </a:xfrm>
          <a:prstGeom prst="straightConnector1">
            <a:avLst/>
          </a:prstGeom>
          <a:noFill/>
          <a:ln w="9525" cap="flat" cmpd="sng">
            <a:solidFill>
              <a:schemeClr val="lt2"/>
            </a:solidFill>
            <a:prstDash val="solid"/>
            <a:round/>
            <a:headEnd type="none" w="med" len="med"/>
            <a:tailEnd type="none" w="med" len="med"/>
          </a:ln>
        </p:spPr>
      </p:cxnSp>
      <p:sp>
        <p:nvSpPr>
          <p:cNvPr id="1961" name="Google Shape;1961;p30"/>
          <p:cNvSpPr txBox="1"/>
          <p:nvPr/>
        </p:nvSpPr>
        <p:spPr>
          <a:xfrm>
            <a:off x="609600" y="1221267"/>
            <a:ext cx="412400" cy="4040400"/>
          </a:xfrm>
          <a:prstGeom prst="rect">
            <a:avLst/>
          </a:prstGeom>
          <a:noFill/>
          <a:ln>
            <a:noFill/>
          </a:ln>
        </p:spPr>
        <p:txBody>
          <a:bodyPr spcFirstLastPara="1" wrap="square" lIns="0" tIns="0" rIns="0" bIns="0" anchor="t" anchorCtr="0">
            <a:noAutofit/>
          </a:bodyPr>
          <a:lstStyle/>
          <a:p>
            <a:pPr algn="r"/>
            <a:r>
              <a:rPr lang="en" sz="1333" dirty="0">
                <a:solidFill>
                  <a:schemeClr val="dk2"/>
                </a:solidFill>
                <a:latin typeface="Barlow"/>
                <a:ea typeface="Barlow"/>
                <a:cs typeface="Barlow"/>
                <a:sym typeface="Barlow"/>
              </a:rPr>
              <a:t>4000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3000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2000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1000</a:t>
            </a:r>
            <a:endParaRPr sz="1333" dirty="0">
              <a:solidFill>
                <a:schemeClr val="dk2"/>
              </a:solidFill>
              <a:latin typeface="Barlow"/>
              <a:ea typeface="Barlow"/>
              <a:cs typeface="Barlow"/>
              <a:sym typeface="Barlow"/>
            </a:endParaRPr>
          </a:p>
          <a:p>
            <a:pPr algn="r">
              <a:spcBef>
                <a:spcPts val="5867"/>
              </a:spcBef>
              <a:spcAft>
                <a:spcPts val="5867"/>
              </a:spcAft>
            </a:pPr>
            <a:r>
              <a:rPr lang="en" sz="1333" dirty="0">
                <a:solidFill>
                  <a:schemeClr val="dk2"/>
                </a:solidFill>
                <a:latin typeface="Barlow"/>
                <a:ea typeface="Barlow"/>
                <a:cs typeface="Barlow"/>
                <a:sym typeface="Barlow"/>
              </a:rPr>
              <a:t>0</a:t>
            </a:r>
            <a:endParaRPr sz="1333" dirty="0">
              <a:solidFill>
                <a:schemeClr val="dk2"/>
              </a:solidFill>
              <a:latin typeface="Barlow"/>
              <a:ea typeface="Barlow"/>
              <a:cs typeface="Barlow"/>
              <a:sym typeface="Barlow"/>
            </a:endParaRPr>
          </a:p>
        </p:txBody>
      </p:sp>
      <p:sp>
        <p:nvSpPr>
          <p:cNvPr id="1962" name="Google Shape;1962;p30"/>
          <p:cNvSpPr/>
          <p:nvPr/>
        </p:nvSpPr>
        <p:spPr>
          <a:xfrm>
            <a:off x="1232027" y="3174581"/>
            <a:ext cx="234400" cy="20716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3" name="Google Shape;1963;p30"/>
          <p:cNvSpPr/>
          <p:nvPr/>
        </p:nvSpPr>
        <p:spPr>
          <a:xfrm>
            <a:off x="1547357" y="2649164"/>
            <a:ext cx="234400" cy="2597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4" name="Google Shape;1964;p30"/>
          <p:cNvSpPr/>
          <p:nvPr/>
        </p:nvSpPr>
        <p:spPr>
          <a:xfrm>
            <a:off x="1862689" y="3324884"/>
            <a:ext cx="234400" cy="19216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5" name="Google Shape;1965;p30"/>
          <p:cNvSpPr/>
          <p:nvPr/>
        </p:nvSpPr>
        <p:spPr>
          <a:xfrm>
            <a:off x="2991093" y="3592968"/>
            <a:ext cx="234400" cy="1653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6" name="Google Shape;1966;p30"/>
          <p:cNvSpPr/>
          <p:nvPr/>
        </p:nvSpPr>
        <p:spPr>
          <a:xfrm>
            <a:off x="3306424" y="2795124"/>
            <a:ext cx="234400" cy="2451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7" name="Google Shape;1967;p30"/>
          <p:cNvSpPr/>
          <p:nvPr/>
        </p:nvSpPr>
        <p:spPr>
          <a:xfrm>
            <a:off x="3621756" y="1638697"/>
            <a:ext cx="234400" cy="36080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8" name="Google Shape;1968;p30"/>
          <p:cNvSpPr/>
          <p:nvPr/>
        </p:nvSpPr>
        <p:spPr>
          <a:xfrm>
            <a:off x="4750160" y="2853491"/>
            <a:ext cx="234400" cy="23928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9" name="Google Shape;1969;p30"/>
          <p:cNvSpPr/>
          <p:nvPr/>
        </p:nvSpPr>
        <p:spPr>
          <a:xfrm>
            <a:off x="5065491" y="1432767"/>
            <a:ext cx="234400" cy="3813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0" name="Google Shape;1970;p30"/>
          <p:cNvSpPr/>
          <p:nvPr/>
        </p:nvSpPr>
        <p:spPr>
          <a:xfrm>
            <a:off x="5380823" y="3096748"/>
            <a:ext cx="234400" cy="214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71" name="Google Shape;1971;p30"/>
          <p:cNvSpPr/>
          <p:nvPr/>
        </p:nvSpPr>
        <p:spPr>
          <a:xfrm>
            <a:off x="6509227" y="3670800"/>
            <a:ext cx="234400" cy="1575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72" name="Google Shape;1972;p30"/>
          <p:cNvSpPr/>
          <p:nvPr/>
        </p:nvSpPr>
        <p:spPr>
          <a:xfrm>
            <a:off x="6824557" y="1724824"/>
            <a:ext cx="234400" cy="3521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3" name="Google Shape;1973;p30"/>
          <p:cNvSpPr/>
          <p:nvPr/>
        </p:nvSpPr>
        <p:spPr>
          <a:xfrm>
            <a:off x="7139889" y="2143211"/>
            <a:ext cx="234400" cy="3103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3645784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5D8FDA-C7FE-C2DD-CAD4-AA553D0BC72A}"/>
              </a:ext>
            </a:extLst>
          </p:cNvPr>
          <p:cNvSpPr>
            <a:spLocks noGrp="1"/>
          </p:cNvSpPr>
          <p:nvPr>
            <p:ph type="title"/>
          </p:nvPr>
        </p:nvSpPr>
        <p:spPr>
          <a:xfrm>
            <a:off x="767857" y="1341120"/>
            <a:ext cx="3031852" cy="720389"/>
          </a:xfrm>
        </p:spPr>
        <p:txBody>
          <a:bodyPr anchor="b">
            <a:normAutofit/>
          </a:bodyPr>
          <a:lstStyle/>
          <a:p>
            <a:pPr>
              <a:lnSpc>
                <a:spcPct val="90000"/>
              </a:lnSpc>
            </a:pPr>
            <a:r>
              <a:rPr lang="en-US" sz="1900" dirty="0"/>
              <a:t>correlation between different variables</a:t>
            </a:r>
          </a:p>
        </p:txBody>
      </p:sp>
      <p:pic>
        <p:nvPicPr>
          <p:cNvPr id="13" name="Content Placeholder 12" descr="A screenshot of a computer&#10;&#10;Description automatically generated">
            <a:extLst>
              <a:ext uri="{FF2B5EF4-FFF2-40B4-BE49-F238E27FC236}">
                <a16:creationId xmlns:a16="http://schemas.microsoft.com/office/drawing/2014/main" id="{A0BFF9A5-5F1C-AEDB-DE39-673ABE2DFCAA}"/>
              </a:ext>
            </a:extLst>
          </p:cNvPr>
          <p:cNvPicPr>
            <a:picLocks noGrp="1" noChangeAspect="1"/>
          </p:cNvPicPr>
          <p:nvPr>
            <p:ph idx="1"/>
          </p:nvPr>
        </p:nvPicPr>
        <p:blipFill>
          <a:blip r:embed="rId2"/>
          <a:stretch>
            <a:fillRect/>
          </a:stretch>
        </p:blipFill>
        <p:spPr>
          <a:xfrm>
            <a:off x="5124963" y="933450"/>
            <a:ext cx="4541760" cy="4658216"/>
          </a:xfrm>
          <a:noFill/>
        </p:spPr>
      </p:pic>
      <p:sp>
        <p:nvSpPr>
          <p:cNvPr id="23" name="Text Placeholder 3">
            <a:extLst>
              <a:ext uri="{FF2B5EF4-FFF2-40B4-BE49-F238E27FC236}">
                <a16:creationId xmlns:a16="http://schemas.microsoft.com/office/drawing/2014/main" id="{3C8E00D0-4338-30E4-21E3-54F2EB6FE143}"/>
              </a:ext>
            </a:extLst>
          </p:cNvPr>
          <p:cNvSpPr>
            <a:spLocks noGrp="1"/>
          </p:cNvSpPr>
          <p:nvPr>
            <p:ph type="body" sz="half" idx="2"/>
          </p:nvPr>
        </p:nvSpPr>
        <p:spPr>
          <a:xfrm>
            <a:off x="767857" y="2836654"/>
            <a:ext cx="3031852" cy="3001392"/>
          </a:xfrm>
        </p:spPr>
        <p:txBody>
          <a:bodyPr/>
          <a:lstStyle/>
          <a:p>
            <a:pPr marL="285750" indent="-285750">
              <a:buFont typeface="Arial" panose="020B0604020202020204" pitchFamily="34" charset="0"/>
              <a:buChar char="•"/>
            </a:pPr>
            <a:r>
              <a:rPr lang="en-US" dirty="0"/>
              <a:t>The reduced and the visits are highly corelated.</a:t>
            </a:r>
          </a:p>
          <a:p>
            <a:pPr marL="285750" indent="-285750">
              <a:buFont typeface="Arial" panose="020B0604020202020204" pitchFamily="34" charset="0"/>
              <a:buChar char="•"/>
            </a:pPr>
            <a:r>
              <a:rPr lang="en-US" dirty="0"/>
              <a:t>The illness and the health are highly corelated.</a:t>
            </a:r>
          </a:p>
        </p:txBody>
      </p:sp>
      <p:sp>
        <p:nvSpPr>
          <p:cNvPr id="3" name="Slide Number Placeholder 2" hidden="1">
            <a:extLst>
              <a:ext uri="{FF2B5EF4-FFF2-40B4-BE49-F238E27FC236}">
                <a16:creationId xmlns:a16="http://schemas.microsoft.com/office/drawing/2014/main" id="{5617F6A3-5E7A-4DBD-AC99-E3DFF28C339E}"/>
              </a:ext>
            </a:extLst>
          </p:cNvPr>
          <p:cNvSpPr>
            <a:spLocks noGrp="1"/>
          </p:cNvSpPr>
          <p:nvPr>
            <p:ph type="sldNum" idx="4294967295"/>
          </p:nvPr>
        </p:nvSpPr>
        <p:spPr>
          <a:xfrm>
            <a:off x="11532033" y="6182333"/>
            <a:ext cx="609200" cy="624800"/>
          </a:xfrm>
        </p:spPr>
        <p:txBody>
          <a:bodyPr/>
          <a:lstStyle/>
          <a:p>
            <a:pPr>
              <a:spcAft>
                <a:spcPts val="600"/>
              </a:spcAft>
            </a:pPr>
            <a:fld id="{00000000-1234-1234-1234-123412341234}" type="slidenum">
              <a:rPr lang="en" smtClean="0"/>
              <a:pPr>
                <a:spcAft>
                  <a:spcPts val="600"/>
                </a:spcAft>
              </a:pPr>
              <a:t>24</a:t>
            </a:fld>
            <a:endParaRPr lang="en"/>
          </a:p>
        </p:txBody>
      </p:sp>
    </p:spTree>
    <p:extLst>
      <p:ext uri="{BB962C8B-B14F-4D97-AF65-F5344CB8AC3E}">
        <p14:creationId xmlns:p14="http://schemas.microsoft.com/office/powerpoint/2010/main" val="1313908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17E6-0DC0-5F1E-7039-0D92A2A9FE27}"/>
              </a:ext>
            </a:extLst>
          </p:cNvPr>
          <p:cNvSpPr>
            <a:spLocks noGrp="1"/>
          </p:cNvSpPr>
          <p:nvPr>
            <p:ph type="title"/>
          </p:nvPr>
        </p:nvSpPr>
        <p:spPr>
          <a:xfrm>
            <a:off x="767857" y="933450"/>
            <a:ext cx="3031852" cy="1722419"/>
          </a:xfrm>
        </p:spPr>
        <p:txBody>
          <a:bodyPr anchor="b">
            <a:normAutofit/>
          </a:bodyPr>
          <a:lstStyle/>
          <a:p>
            <a:pPr>
              <a:lnSpc>
                <a:spcPct val="90000"/>
              </a:lnSpc>
            </a:pPr>
            <a:r>
              <a:rPr lang="en-US" sz="2200" dirty="0" err="1"/>
              <a:t>AnAlyZe</a:t>
            </a:r>
            <a:r>
              <a:rPr lang="en-US" sz="2200" dirty="0"/>
              <a:t> how the income of a patient affects the no of visits to the hospital</a:t>
            </a:r>
          </a:p>
        </p:txBody>
      </p:sp>
      <p:pic>
        <p:nvPicPr>
          <p:cNvPr id="6" name="Content Placeholder 5" descr="A white and blue dot pattern&#10;&#10;Description automatically generated">
            <a:extLst>
              <a:ext uri="{FF2B5EF4-FFF2-40B4-BE49-F238E27FC236}">
                <a16:creationId xmlns:a16="http://schemas.microsoft.com/office/drawing/2014/main" id="{769643D7-38EB-7A2B-F504-9C4A794ACC09}"/>
              </a:ext>
            </a:extLst>
          </p:cNvPr>
          <p:cNvPicPr>
            <a:picLocks noGrp="1" noChangeAspect="1"/>
          </p:cNvPicPr>
          <p:nvPr>
            <p:ph idx="1"/>
          </p:nvPr>
        </p:nvPicPr>
        <p:blipFill>
          <a:blip r:embed="rId2"/>
          <a:stretch>
            <a:fillRect/>
          </a:stretch>
        </p:blipFill>
        <p:spPr>
          <a:xfrm>
            <a:off x="4813277" y="1099344"/>
            <a:ext cx="4738417" cy="4659312"/>
          </a:xfrm>
          <a:noFill/>
        </p:spPr>
      </p:pic>
      <p:sp>
        <p:nvSpPr>
          <p:cNvPr id="11" name="Text Placeholder 3">
            <a:extLst>
              <a:ext uri="{FF2B5EF4-FFF2-40B4-BE49-F238E27FC236}">
                <a16:creationId xmlns:a16="http://schemas.microsoft.com/office/drawing/2014/main" id="{296E0F6D-BA3B-3FCD-ABCF-6BEC631F45A8}"/>
              </a:ext>
            </a:extLst>
          </p:cNvPr>
          <p:cNvSpPr>
            <a:spLocks noGrp="1"/>
          </p:cNvSpPr>
          <p:nvPr>
            <p:ph type="body" sz="half" idx="2"/>
          </p:nvPr>
        </p:nvSpPr>
        <p:spPr>
          <a:xfrm>
            <a:off x="767857" y="2836654"/>
            <a:ext cx="3031852" cy="3001392"/>
          </a:xfrm>
        </p:spPr>
        <p:txBody>
          <a:bodyPr/>
          <a:lstStyle/>
          <a:p>
            <a:pPr algn="just"/>
            <a:r>
              <a:rPr lang="en-US" sz="1600" dirty="0"/>
              <a:t>Patients with average income levels tend to have more frequent doctor visits, suggesting a correlation between income and healthcare utilization.</a:t>
            </a:r>
            <a:endParaRPr lang="en-US" dirty="0"/>
          </a:p>
        </p:txBody>
      </p:sp>
    </p:spTree>
    <p:extLst>
      <p:ext uri="{BB962C8B-B14F-4D97-AF65-F5344CB8AC3E}">
        <p14:creationId xmlns:p14="http://schemas.microsoft.com/office/powerpoint/2010/main" val="3191281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609600" y="807467"/>
            <a:ext cx="7521200" cy="434593"/>
          </a:xfrm>
        </p:spPr>
        <p:txBody>
          <a:bodyPr wrap="square" anchor="t">
            <a:normAutofit/>
          </a:bodyPr>
          <a:lstStyle/>
          <a:p>
            <a:r>
              <a:rPr lang="en-GB" dirty="0"/>
              <a:t>Results</a:t>
            </a:r>
            <a:endParaRPr lang="en-US" dirty="0"/>
          </a:p>
        </p:txBody>
      </p:sp>
      <p:sp>
        <p:nvSpPr>
          <p:cNvPr id="7" name="Text Placeholder 2">
            <a:extLst>
              <a:ext uri="{FF2B5EF4-FFF2-40B4-BE49-F238E27FC236}">
                <a16:creationId xmlns:a16="http://schemas.microsoft.com/office/drawing/2014/main" id="{F882F09F-2563-C8ED-55A8-39EFC8D6646D}"/>
              </a:ext>
            </a:extLst>
          </p:cNvPr>
          <p:cNvSpPr>
            <a:spLocks noGrp="1"/>
          </p:cNvSpPr>
          <p:nvPr>
            <p:ph type="body" idx="1"/>
          </p:nvPr>
        </p:nvSpPr>
        <p:spPr>
          <a:xfrm>
            <a:off x="609600" y="1470660"/>
            <a:ext cx="9753600" cy="4711540"/>
          </a:xfrm>
        </p:spPr>
        <p:txBody>
          <a:bodyPr/>
          <a:lstStyle/>
          <a:p>
            <a:pPr marL="152396" indent="0" algn="l">
              <a:buNone/>
            </a:pPr>
            <a:r>
              <a:rPr lang="en-US" sz="1800" b="1" i="0" dirty="0">
                <a:solidFill>
                  <a:schemeClr val="tx1"/>
                </a:solidFill>
                <a:effectLst/>
                <a:latin typeface="Times New Roman" panose="02020603050405020304" pitchFamily="18" charset="0"/>
                <a:cs typeface="Times New Roman" panose="02020603050405020304" pitchFamily="18" charset="0"/>
              </a:rPr>
              <a:t>Gender Distribution:</a:t>
            </a:r>
          </a:p>
          <a:p>
            <a:pPr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The dataset contains more female records (2702) than male records (2488).</a:t>
            </a:r>
          </a:p>
          <a:p>
            <a:pPr marL="152396" indent="0" algn="l">
              <a:buNone/>
            </a:pPr>
            <a:r>
              <a:rPr lang="en-US" sz="1800" b="1" i="0" dirty="0">
                <a:solidFill>
                  <a:schemeClr val="tx1"/>
                </a:solidFill>
                <a:effectLst/>
                <a:latin typeface="Times New Roman" panose="02020603050405020304" pitchFamily="18" charset="0"/>
                <a:cs typeface="Times New Roman" panose="02020603050405020304" pitchFamily="18" charset="0"/>
              </a:rPr>
              <a:t>Illness Distribution</a:t>
            </a:r>
            <a:r>
              <a:rPr lang="en-US" sz="1800" b="0" i="0" dirty="0">
                <a:solidFill>
                  <a:schemeClr val="tx1"/>
                </a:solidFill>
                <a:effectLst/>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The most common illness level is 1, followed by 0 and 2.</a:t>
            </a:r>
          </a:p>
          <a:p>
            <a:pPr>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There are also records with illness levels 3, 4, and 5, but they are less frequent.</a:t>
            </a:r>
          </a:p>
          <a:p>
            <a:pPr marL="152396" indent="0" algn="l">
              <a:buNone/>
            </a:pPr>
            <a:r>
              <a:rPr lang="en-US" sz="1800" b="1" i="0" dirty="0">
                <a:solidFill>
                  <a:schemeClr val="tx1"/>
                </a:solidFill>
                <a:effectLst/>
                <a:latin typeface="Times New Roman" panose="02020603050405020304" pitchFamily="18" charset="0"/>
                <a:cs typeface="Times New Roman" panose="02020603050405020304" pitchFamily="18" charset="0"/>
              </a:rPr>
              <a:t>Reduced Days of Activity:</a:t>
            </a:r>
          </a:p>
          <a:p>
            <a:pPr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The dataset contains information about the number of reduced days of activity due to illness, ranging from 0 to 14.</a:t>
            </a:r>
          </a:p>
          <a:p>
            <a:pPr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The majority of patients have 0 reduced days of activity, followed by 1 and 2 days.</a:t>
            </a:r>
          </a:p>
          <a:p>
            <a:pPr marL="152396" indent="0" algn="l">
              <a:buNone/>
            </a:pP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152396" indent="0">
              <a:buNone/>
            </a:pP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152396" indent="0">
              <a:buNone/>
            </a:pPr>
            <a:endParaRPr lang="en-US" sz="1200" dirty="0">
              <a:solidFill>
                <a:schemeClr val="tx1"/>
              </a:solidFill>
            </a:endParaRPr>
          </a:p>
        </p:txBody>
      </p:sp>
    </p:spTree>
    <p:extLst>
      <p:ext uri="{BB962C8B-B14F-4D97-AF65-F5344CB8AC3E}">
        <p14:creationId xmlns:p14="http://schemas.microsoft.com/office/powerpoint/2010/main" val="3319627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8578" y="1005540"/>
            <a:ext cx="11029616" cy="457164"/>
          </a:xfrm>
        </p:spPr>
        <p:txBody>
          <a:bodyPr anchor="t">
            <a:normAutofit fontScale="90000"/>
          </a:bodyPr>
          <a:lstStyle/>
          <a:p>
            <a:r>
              <a:rPr lang="en-GB" dirty="0"/>
              <a:t>links</a:t>
            </a:r>
            <a:endParaRPr lang="en-US" dirty="0"/>
          </a:p>
        </p:txBody>
      </p:sp>
      <p:sp>
        <p:nvSpPr>
          <p:cNvPr id="3" name="TextBox 2">
            <a:extLst>
              <a:ext uri="{FF2B5EF4-FFF2-40B4-BE49-F238E27FC236}">
                <a16:creationId xmlns:a16="http://schemas.microsoft.com/office/drawing/2014/main" id="{1EF92F78-C2A2-1538-E275-08332BDB39C0}"/>
              </a:ext>
            </a:extLst>
          </p:cNvPr>
          <p:cNvSpPr txBox="1"/>
          <p:nvPr/>
        </p:nvSpPr>
        <p:spPr>
          <a:xfrm>
            <a:off x="438578" y="1971413"/>
            <a:ext cx="10091956" cy="2031325"/>
          </a:xfrm>
          <a:prstGeom prst="rect">
            <a:avLst/>
          </a:prstGeom>
          <a:noFill/>
        </p:spPr>
        <p:txBody>
          <a:bodyPr wrap="square" rtlCol="0">
            <a:spAutoFit/>
          </a:bodyPr>
          <a:lstStyle/>
          <a:p>
            <a:r>
              <a:rPr lang="en-IN" dirty="0"/>
              <a:t>DEMO VIDEO-</a:t>
            </a:r>
          </a:p>
          <a:p>
            <a:endParaRPr lang="en-IN" dirty="0"/>
          </a:p>
          <a:p>
            <a:r>
              <a:rPr lang="en-IN" dirty="0">
                <a:hlinkClick r:id="rId2"/>
              </a:rPr>
              <a:t>https://drive.google.com/file/d/1tVwMW--H7WG5llCsARQe_mfq8G4UYERT/view?usp=sharing</a:t>
            </a:r>
            <a:endParaRPr lang="en-IN" dirty="0"/>
          </a:p>
          <a:p>
            <a:endParaRPr lang="en-IN" dirty="0"/>
          </a:p>
          <a:p>
            <a:r>
              <a:rPr lang="en-IN" dirty="0" err="1"/>
              <a:t>Github</a:t>
            </a:r>
            <a:r>
              <a:rPr lang="en-IN" dirty="0"/>
              <a:t> link-</a:t>
            </a:r>
          </a:p>
          <a:p>
            <a:endParaRPr lang="en-IN" dirty="0"/>
          </a:p>
          <a:p>
            <a:r>
              <a:rPr lang="en-IN" dirty="0"/>
              <a:t>https://github.com/Srilekha-09/doctor_visit_analysis_using_python</a:t>
            </a:r>
          </a:p>
        </p:txBody>
      </p:sp>
    </p:spTree>
    <p:extLst>
      <p:ext uri="{BB962C8B-B14F-4D97-AF65-F5344CB8AC3E}">
        <p14:creationId xmlns:p14="http://schemas.microsoft.com/office/powerpoint/2010/main" val="95858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82574BB7-DCCB-F7A2-6E9A-4A0B74DC9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79" y="867561"/>
            <a:ext cx="10539369" cy="556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32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vert="horz" lIns="91440" tIns="45720" rIns="91440" bIns="45720" rtlCol="0" anchor="b">
            <a:normAutofit/>
          </a:bodyPr>
          <a:lstStyle/>
          <a:p>
            <a:pPr algn="ctr"/>
            <a:r>
              <a:rPr lang="en-US" b="0" kern="1200" cap="all" dirty="0">
                <a:latin typeface="+mj-lt"/>
                <a:ea typeface="+mj-ea"/>
                <a:cs typeface="+mj-cs"/>
              </a:rPr>
              <a:t>PROJECT TITLE/Problem Statement</a:t>
            </a:r>
            <a:br>
              <a:rPr lang="en-US" b="0" kern="1200" cap="all" dirty="0">
                <a:latin typeface="+mj-lt"/>
                <a:ea typeface="+mj-ea"/>
                <a:cs typeface="+mj-cs"/>
              </a:rPr>
            </a:br>
            <a:endParaRPr lang="en-US" b="0" kern="1200" cap="all" dirty="0">
              <a:latin typeface="+mj-lt"/>
              <a:ea typeface="+mj-ea"/>
              <a:cs typeface="+mj-cs"/>
            </a:endParaRPr>
          </a:p>
        </p:txBody>
      </p:sp>
      <p:sp>
        <p:nvSpPr>
          <p:cNvPr id="5" name="TextBox 4">
            <a:extLst>
              <a:ext uri="{FF2B5EF4-FFF2-40B4-BE49-F238E27FC236}">
                <a16:creationId xmlns:a16="http://schemas.microsoft.com/office/drawing/2014/main" id="{28A3E2A6-2EED-68A1-9888-ED48F63D4E5F}"/>
              </a:ext>
            </a:extLst>
          </p:cNvPr>
          <p:cNvSpPr txBox="1"/>
          <p:nvPr/>
        </p:nvSpPr>
        <p:spPr>
          <a:xfrm>
            <a:off x="767857" y="2836654"/>
            <a:ext cx="3031852" cy="3001392"/>
          </a:xfrm>
          <a:prstGeom prst="rect">
            <a:avLst/>
          </a:prstGeom>
        </p:spPr>
        <p:txBody>
          <a:bodyPr vert="horz" lIns="91440" tIns="45720" rIns="91440" bIns="45720" rtlCol="0" anchor="t">
            <a:normAutofit/>
          </a:bodyPr>
          <a:lstStyle/>
          <a:p>
            <a:pPr algn="ctr" defTabSz="457200">
              <a:lnSpc>
                <a:spcPct val="110000"/>
              </a:lnSpc>
              <a:spcBef>
                <a:spcPct val="20000"/>
              </a:spcBef>
              <a:spcAft>
                <a:spcPts val="600"/>
              </a:spcAft>
              <a:buClr>
                <a:schemeClr val="accent1"/>
              </a:buClr>
              <a:buSzPct val="92000"/>
            </a:pPr>
            <a:r>
              <a:rPr lang="en-US" sz="2400" b="1" kern="1200" dirty="0">
                <a:solidFill>
                  <a:srgbClr val="FFFFFF"/>
                </a:solidFill>
                <a:latin typeface="+mn-lt"/>
                <a:ea typeface="+mn-ea"/>
                <a:cs typeface="+mn-cs"/>
              </a:rPr>
              <a:t>Unveiling Insights into Healthcare: Analyzing Doctor Visit Data</a:t>
            </a:r>
          </a:p>
          <a:p>
            <a:pPr algn="ctr" defTabSz="457200">
              <a:lnSpc>
                <a:spcPct val="110000"/>
              </a:lnSpc>
              <a:spcBef>
                <a:spcPct val="20000"/>
              </a:spcBef>
              <a:spcAft>
                <a:spcPts val="600"/>
              </a:spcAft>
              <a:buClr>
                <a:schemeClr val="accent1"/>
              </a:buClr>
              <a:buSzPct val="92000"/>
            </a:pPr>
            <a:endParaRPr lang="en-US" sz="1600" kern="1200" dirty="0">
              <a:solidFill>
                <a:srgbClr val="FFFFFF"/>
              </a:solidFill>
              <a:latin typeface="+mn-lt"/>
              <a:ea typeface="+mn-ea"/>
              <a:cs typeface="+mn-cs"/>
            </a:endParaRPr>
          </a:p>
        </p:txBody>
      </p:sp>
      <p:pic>
        <p:nvPicPr>
          <p:cNvPr id="10" name="Content Placeholder 9" descr="Doctor speaking with patient">
            <a:extLst>
              <a:ext uri="{FF2B5EF4-FFF2-40B4-BE49-F238E27FC236}">
                <a16:creationId xmlns:a16="http://schemas.microsoft.com/office/drawing/2014/main" id="{8973A6BD-B65B-B001-5A82-970B430EB070}"/>
              </a:ext>
            </a:extLst>
          </p:cNvPr>
          <p:cNvPicPr>
            <a:picLocks noGrp="1" noChangeAspect="1"/>
          </p:cNvPicPr>
          <p:nvPr>
            <p:ph idx="1"/>
          </p:nvPr>
        </p:nvPicPr>
        <p:blipFill>
          <a:blip r:embed="rId2"/>
          <a:stretch>
            <a:fillRect/>
          </a:stretch>
        </p:blipFill>
        <p:spPr>
          <a:xfrm>
            <a:off x="4900613" y="1291961"/>
            <a:ext cx="6651625" cy="4434416"/>
          </a:xfrm>
        </p:spPr>
      </p:pic>
    </p:spTree>
    <p:extLst>
      <p:ext uri="{BB962C8B-B14F-4D97-AF65-F5344CB8AC3E}">
        <p14:creationId xmlns:p14="http://schemas.microsoft.com/office/powerpoint/2010/main" val="44283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6" y="1216290"/>
            <a:ext cx="3031852" cy="892383"/>
          </a:xfrm>
        </p:spPr>
        <p:txBody>
          <a:bodyPr vert="horz" lIns="91440" tIns="45720" rIns="91440" bIns="45720" rtlCol="0" anchor="b">
            <a:normAutofit/>
          </a:bodyPr>
          <a:lstStyle/>
          <a:p>
            <a:pPr algn="ctr"/>
            <a:r>
              <a:rPr lang="en-US" b="0" kern="1200" cap="all">
                <a:latin typeface="+mj-lt"/>
                <a:ea typeface="+mj-ea"/>
                <a:cs typeface="+mj-cs"/>
              </a:rPr>
              <a:t>AGENDA</a:t>
            </a:r>
            <a:endParaRPr lang="en-US" b="0" kern="1200" cap="all" dirty="0">
              <a:latin typeface="+mj-lt"/>
              <a:ea typeface="+mj-ea"/>
              <a:cs typeface="+mj-cs"/>
            </a:endParaRPr>
          </a:p>
        </p:txBody>
      </p:sp>
      <p:sp>
        <p:nvSpPr>
          <p:cNvPr id="5" name="TextBox 4">
            <a:extLst>
              <a:ext uri="{FF2B5EF4-FFF2-40B4-BE49-F238E27FC236}">
                <a16:creationId xmlns:a16="http://schemas.microsoft.com/office/drawing/2014/main" id="{C1C3EF8F-B7CE-08F7-7EC4-2A2EF9D66C05}"/>
              </a:ext>
            </a:extLst>
          </p:cNvPr>
          <p:cNvSpPr txBox="1"/>
          <p:nvPr/>
        </p:nvSpPr>
        <p:spPr>
          <a:xfrm>
            <a:off x="4273420" y="634482"/>
            <a:ext cx="7389845" cy="5775649"/>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pPr>
            <a:endParaRPr lang="en-US" sz="1200" dirty="0">
              <a:solidFill>
                <a:schemeClr val="tx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B9EDBCD-1C5B-CF26-D671-8E8F6233E96E}"/>
              </a:ext>
            </a:extLst>
          </p:cNvPr>
          <p:cNvSpPr txBox="1"/>
          <p:nvPr/>
        </p:nvSpPr>
        <p:spPr>
          <a:xfrm>
            <a:off x="4453127" y="1216290"/>
            <a:ext cx="7283289" cy="4612032"/>
          </a:xfrm>
          <a:prstGeom prst="rect">
            <a:avLst/>
          </a:prstGeom>
          <a:noFill/>
        </p:spPr>
        <p:txBody>
          <a:bodyPr wrap="square">
            <a:spAutoFit/>
          </a:bodyPr>
          <a:lstStyle/>
          <a:p>
            <a:pPr algn="just">
              <a:lnSpc>
                <a:spcPct val="150000"/>
              </a:lnSpc>
            </a:pPr>
            <a:r>
              <a:rPr lang="en-US"/>
              <a:t>The agenda of analyzing doctor visit data is to gain valuable insights and patterns related to patients' health and healthcare utilization. By exploring the dataset, we aim to understand factors like age, gender, income, and illness severity, and their impact on the frequency of doctor visits. Additionally, we seek to identify correlations between health conditions and reduced activity days. This analysis helps healthcare professionals and policymakers make informed decisions, optimize healthcare services, and provide targeted interventions to improve patient outcomes. Through data-driven approaches, we can enhance patient care, resource allocation, and preventive measures, ultimately promoting better healthcare management and overall well-being in the population.</a:t>
            </a:r>
            <a:endParaRPr lang="en-US" dirty="0"/>
          </a:p>
        </p:txBody>
      </p:sp>
      <p:pic>
        <p:nvPicPr>
          <p:cNvPr id="6" name="Picture 5" descr="A person standing in front of a whiteboard with a graph&#10;&#10;Description automatically generated">
            <a:extLst>
              <a:ext uri="{FF2B5EF4-FFF2-40B4-BE49-F238E27FC236}">
                <a16:creationId xmlns:a16="http://schemas.microsoft.com/office/drawing/2014/main" id="{6329CAFA-F6D1-DB61-D05F-1CF7F5313AF1}"/>
              </a:ext>
            </a:extLst>
          </p:cNvPr>
          <p:cNvPicPr>
            <a:picLocks noChangeAspect="1"/>
          </p:cNvPicPr>
          <p:nvPr/>
        </p:nvPicPr>
        <p:blipFill>
          <a:blip r:embed="rId2"/>
          <a:stretch>
            <a:fillRect/>
          </a:stretch>
        </p:blipFill>
        <p:spPr>
          <a:xfrm>
            <a:off x="1194227" y="2360771"/>
            <a:ext cx="2179109" cy="3467551"/>
          </a:xfrm>
          <a:prstGeom prst="rect">
            <a:avLst/>
          </a:prstGeom>
        </p:spPr>
      </p:pic>
    </p:spTree>
    <p:extLst>
      <p:ext uri="{BB962C8B-B14F-4D97-AF65-F5344CB8AC3E}">
        <p14:creationId xmlns:p14="http://schemas.microsoft.com/office/powerpoint/2010/main" val="211682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vert="horz" lIns="91440" tIns="45720" rIns="91440" bIns="45720" rtlCol="0" anchor="t">
            <a:normAutofit/>
          </a:bodyPr>
          <a:lstStyle/>
          <a:p>
            <a:r>
              <a:rPr lang="en-US" b="0" kern="1200" cap="all" dirty="0">
                <a:latin typeface="+mj-lt"/>
                <a:ea typeface="+mj-ea"/>
                <a:cs typeface="+mj-cs"/>
              </a:rPr>
              <a:t>PROJECT  OVERVIEW</a:t>
            </a:r>
          </a:p>
        </p:txBody>
      </p:sp>
      <p:sp>
        <p:nvSpPr>
          <p:cNvPr id="5" name="TextBox 4">
            <a:extLst>
              <a:ext uri="{FF2B5EF4-FFF2-40B4-BE49-F238E27FC236}">
                <a16:creationId xmlns:a16="http://schemas.microsoft.com/office/drawing/2014/main" id="{90123D6F-DF8C-FB79-12BD-7781AEB7D008}"/>
              </a:ext>
            </a:extLst>
          </p:cNvPr>
          <p:cNvSpPr txBox="1"/>
          <p:nvPr/>
        </p:nvSpPr>
        <p:spPr>
          <a:xfrm>
            <a:off x="767857" y="1638789"/>
            <a:ext cx="3031852" cy="3001392"/>
          </a:xfrm>
          <a:prstGeom prst="rect">
            <a:avLst/>
          </a:prstGeom>
        </p:spPr>
        <p:txBody>
          <a:bodyPr vert="horz" lIns="91440" tIns="45720" rIns="91440" bIns="45720" rtlCol="0" anchor="t">
            <a:normAutofit/>
          </a:bodyPr>
          <a:lstStyle/>
          <a:p>
            <a:pPr defTabSz="457200">
              <a:lnSpc>
                <a:spcPct val="110000"/>
              </a:lnSpc>
              <a:spcBef>
                <a:spcPct val="20000"/>
              </a:spcBef>
              <a:spcAft>
                <a:spcPts val="600"/>
              </a:spcAft>
              <a:buClr>
                <a:schemeClr val="accent1"/>
              </a:buClr>
              <a:buSzPct val="92000"/>
            </a:pPr>
            <a:endParaRPr lang="en-US" sz="1400" kern="1200" dirty="0">
              <a:solidFill>
                <a:srgbClr val="FFFFFF"/>
              </a:solidFill>
              <a:latin typeface="+mn-lt"/>
              <a:ea typeface="+mn-ea"/>
              <a:cs typeface="+mn-cs"/>
            </a:endParaRPr>
          </a:p>
        </p:txBody>
      </p:sp>
      <p:graphicFrame>
        <p:nvGraphicFramePr>
          <p:cNvPr id="11" name="Content Placeholder 2">
            <a:extLst>
              <a:ext uri="{FF2B5EF4-FFF2-40B4-BE49-F238E27FC236}">
                <a16:creationId xmlns:a16="http://schemas.microsoft.com/office/drawing/2014/main" id="{BFC7E3AB-99F6-E3EC-31E5-F67952BC64B2}"/>
              </a:ext>
            </a:extLst>
          </p:cNvPr>
          <p:cNvGraphicFramePr>
            <a:graphicFrameLocks noGrp="1"/>
          </p:cNvGraphicFramePr>
          <p:nvPr>
            <p:ph idx="1"/>
            <p:extLst>
              <p:ext uri="{D42A27DB-BD31-4B8C-83A1-F6EECF244321}">
                <p14:modId xmlns:p14="http://schemas.microsoft.com/office/powerpoint/2010/main" val="3733325168"/>
              </p:ext>
            </p:extLst>
          </p:nvPr>
        </p:nvGraphicFramePr>
        <p:xfrm>
          <a:off x="493521" y="1828801"/>
          <a:ext cx="3511551" cy="3951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F8F613A-0EA3-C096-1DB5-3C1758030498}"/>
              </a:ext>
            </a:extLst>
          </p:cNvPr>
          <p:cNvSpPr txBox="1"/>
          <p:nvPr/>
        </p:nvSpPr>
        <p:spPr>
          <a:xfrm>
            <a:off x="4389137" y="1456717"/>
            <a:ext cx="7419070" cy="3365537"/>
          </a:xfrm>
          <a:prstGeom prst="rect">
            <a:avLst/>
          </a:prstGeom>
          <a:noFill/>
        </p:spPr>
        <p:txBody>
          <a:bodyPr wrap="square">
            <a:spAutoFit/>
          </a:bodyPr>
          <a:lstStyle/>
          <a:p>
            <a:pPr algn="just" defTabSz="457200">
              <a:lnSpc>
                <a:spcPct val="150000"/>
              </a:lnSpc>
              <a:spcBef>
                <a:spcPct val="20000"/>
              </a:spcBef>
              <a:spcAft>
                <a:spcPts val="600"/>
              </a:spcAft>
              <a:buClr>
                <a:schemeClr val="accent1"/>
              </a:buClr>
              <a:buSzPct val="92000"/>
            </a:pPr>
            <a:r>
              <a:rPr lang="en-US" sz="1800" kern="1200" dirty="0">
                <a:latin typeface="+mn-lt"/>
                <a:ea typeface="+mn-ea"/>
                <a:cs typeface="+mn-cs"/>
              </a:rPr>
              <a:t>The project aims to analyze doctor visit data to gain insights into patients' health and healthcare utilization patterns. By exploring factors such as age, gender, income, and illness severity, we aim to understand their impact on the frequency of doctor visits. The analysis will identify correlations between health conditions and reduced activity days. The project seeks to make data-driven decisions to enhance patient care, optimize healthcare services, and provide targeted interventions for improved healthcare management and overall well-being in the population.</a:t>
            </a:r>
          </a:p>
        </p:txBody>
      </p:sp>
    </p:spTree>
    <p:extLst>
      <p:ext uri="{BB962C8B-B14F-4D97-AF65-F5344CB8AC3E}">
        <p14:creationId xmlns:p14="http://schemas.microsoft.com/office/powerpoint/2010/main" val="58465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vert="horz" lIns="91440" tIns="45720" rIns="91440" bIns="45720" rtlCol="0" anchor="b">
            <a:normAutofit/>
          </a:bodyPr>
          <a:lstStyle/>
          <a:p>
            <a:pPr algn="ctr"/>
            <a:r>
              <a:rPr lang="en-US" b="0" kern="1200" cap="all" dirty="0">
                <a:latin typeface="+mj-lt"/>
                <a:ea typeface="+mj-ea"/>
                <a:cs typeface="+mj-cs"/>
              </a:rPr>
              <a:t>WHO ARE THE END USERS of this project?</a:t>
            </a:r>
          </a:p>
        </p:txBody>
      </p:sp>
      <p:graphicFrame>
        <p:nvGraphicFramePr>
          <p:cNvPr id="14" name="TextBox 4">
            <a:extLst>
              <a:ext uri="{FF2B5EF4-FFF2-40B4-BE49-F238E27FC236}">
                <a16:creationId xmlns:a16="http://schemas.microsoft.com/office/drawing/2014/main" id="{549F8E8D-8401-95BD-58F0-F9FE4939E598}"/>
              </a:ext>
            </a:extLst>
          </p:cNvPr>
          <p:cNvGraphicFramePr/>
          <p:nvPr>
            <p:extLst>
              <p:ext uri="{D42A27DB-BD31-4B8C-83A1-F6EECF244321}">
                <p14:modId xmlns:p14="http://schemas.microsoft.com/office/powerpoint/2010/main" val="1458505331"/>
              </p:ext>
            </p:extLst>
          </p:nvPr>
        </p:nvGraphicFramePr>
        <p:xfrm>
          <a:off x="4339668" y="594360"/>
          <a:ext cx="7501812" cy="5806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up of words&#10;&#10;Description automatically generated">
            <a:extLst>
              <a:ext uri="{FF2B5EF4-FFF2-40B4-BE49-F238E27FC236}">
                <a16:creationId xmlns:a16="http://schemas.microsoft.com/office/drawing/2014/main" id="{4BF3268D-87E6-48AE-07F4-B619114E3BA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02448" y="3023119"/>
            <a:ext cx="3402996" cy="2690494"/>
          </a:xfrm>
          <a:prstGeom prst="rect">
            <a:avLst/>
          </a:prstGeom>
        </p:spPr>
      </p:pic>
    </p:spTree>
    <p:extLst>
      <p:ext uri="{BB962C8B-B14F-4D97-AF65-F5344CB8AC3E}">
        <p14:creationId xmlns:p14="http://schemas.microsoft.com/office/powerpoint/2010/main" val="72854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vert="horz" lIns="91440" tIns="45720" rIns="91440" bIns="45720" rtlCol="0" anchor="b">
            <a:normAutofit/>
          </a:bodyPr>
          <a:lstStyle/>
          <a:p>
            <a:r>
              <a:rPr lang="en-US" b="0" kern="1200" cap="all" dirty="0">
                <a:latin typeface="+mj-lt"/>
                <a:ea typeface="+mj-ea"/>
                <a:cs typeface="+mj-cs"/>
              </a:rPr>
              <a:t>YOUR SOLUTION AND ITS VALUE PROPOSITION</a:t>
            </a:r>
          </a:p>
        </p:txBody>
      </p:sp>
      <p:sp>
        <p:nvSpPr>
          <p:cNvPr id="5" name="TextBox 4">
            <a:extLst>
              <a:ext uri="{FF2B5EF4-FFF2-40B4-BE49-F238E27FC236}">
                <a16:creationId xmlns:a16="http://schemas.microsoft.com/office/drawing/2014/main" id="{E06949FF-ECBA-F768-1C81-15DC9AC82C49}"/>
              </a:ext>
            </a:extLst>
          </p:cNvPr>
          <p:cNvSpPr txBox="1"/>
          <p:nvPr/>
        </p:nvSpPr>
        <p:spPr>
          <a:xfrm>
            <a:off x="4352544" y="866593"/>
            <a:ext cx="7616952" cy="5124813"/>
          </a:xfrm>
          <a:prstGeom prst="rect">
            <a:avLst/>
          </a:prstGeom>
        </p:spPr>
        <p:txBody>
          <a:bodyPr vert="horz" lIns="91440" tIns="45720" rIns="91440" bIns="45720" rtlCol="0" anchor="t">
            <a:normAutofit/>
          </a:bodyPr>
          <a:lstStyle/>
          <a:p>
            <a:pPr algn="just" defTabSz="457200">
              <a:lnSpc>
                <a:spcPct val="150000"/>
              </a:lnSpc>
              <a:spcBef>
                <a:spcPct val="20000"/>
              </a:spcBef>
              <a:spcAft>
                <a:spcPts val="600"/>
              </a:spcAft>
              <a:buClr>
                <a:schemeClr val="accent1"/>
              </a:buClr>
              <a:buSzPct val="92000"/>
            </a:pPr>
            <a:r>
              <a:rPr lang="en-US" dirty="0">
                <a:solidFill>
                  <a:schemeClr val="tx2"/>
                </a:solidFill>
              </a:rPr>
              <a:t>My solution provides valuable insights, recommendations, and guidance throughout the dataset analysis, leveraging my knowledge and expertise. The solution involves in-depth analysis of doctor visit data to provide valuable insights into patients' health and healthcare utilization patterns. By exploring factors such as age, gender, income, and illness severity, our analysis helps healthcare providers optimize personalized care, administrators allocate resources efficiently, and policymakers design targeted interventions. Insurance companies can benefit from understanding healthcare utilization and cost patterns. Researchers can utilize the data for further studies, and the general public can be informed through health campaigns. Our solution's value proposition lies in data-driven decision-making for improved healthcare management and overall well-being in the population.</a:t>
            </a:r>
          </a:p>
        </p:txBody>
      </p:sp>
    </p:spTree>
    <p:extLst>
      <p:ext uri="{BB962C8B-B14F-4D97-AF65-F5344CB8AC3E}">
        <p14:creationId xmlns:p14="http://schemas.microsoft.com/office/powerpoint/2010/main" val="2076851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vert="horz" lIns="91440" tIns="45720" rIns="91440" bIns="45720" rtlCol="0" anchor="b">
            <a:normAutofit/>
          </a:bodyPr>
          <a:lstStyle/>
          <a:p>
            <a:r>
              <a:rPr lang="en-US" b="0" kern="1200" cap="all" dirty="0"/>
              <a:t>How did you customize the project and make it your own</a:t>
            </a:r>
          </a:p>
        </p:txBody>
      </p:sp>
      <p:sp>
        <p:nvSpPr>
          <p:cNvPr id="22" name="Text Placeholder 3">
            <a:extLst>
              <a:ext uri="{FF2B5EF4-FFF2-40B4-BE49-F238E27FC236}">
                <a16:creationId xmlns:a16="http://schemas.microsoft.com/office/drawing/2014/main" id="{F2ED0F1E-3957-7948-8A78-91BAB77D227A}"/>
              </a:ext>
            </a:extLst>
          </p:cNvPr>
          <p:cNvSpPr>
            <a:spLocks noGrp="1"/>
          </p:cNvSpPr>
          <p:nvPr>
            <p:ph type="body" sz="half" idx="2"/>
          </p:nvPr>
        </p:nvSpPr>
        <p:spPr>
          <a:xfrm>
            <a:off x="767857" y="2836654"/>
            <a:ext cx="3031852" cy="3001392"/>
          </a:xfrm>
        </p:spPr>
        <p:txBody>
          <a:bodyPr/>
          <a:lstStyle/>
          <a:p>
            <a:r>
              <a:rPr lang="en-US" dirty="0"/>
              <a:t>Customization using my perspective</a:t>
            </a:r>
          </a:p>
        </p:txBody>
      </p:sp>
      <p:sp>
        <p:nvSpPr>
          <p:cNvPr id="3" name="TextBox 2">
            <a:extLst>
              <a:ext uri="{FF2B5EF4-FFF2-40B4-BE49-F238E27FC236}">
                <a16:creationId xmlns:a16="http://schemas.microsoft.com/office/drawing/2014/main" id="{101474C9-6667-81E4-EFC4-A16CE324900A}"/>
              </a:ext>
            </a:extLst>
          </p:cNvPr>
          <p:cNvSpPr txBox="1"/>
          <p:nvPr/>
        </p:nvSpPr>
        <p:spPr>
          <a:xfrm>
            <a:off x="4603893" y="1085723"/>
            <a:ext cx="6820250" cy="4108817"/>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tx1"/>
                </a:solidFill>
              </a:rPr>
              <a:t>Understanding the context of the dataset was crucial. To ensure data quality and accuracy, data cleaning and preprocessing were performed. This involved handling missing values, addressing outliers, and transforming the data into a suitable format for analysis. visualization techniques was tailored to the attributes and objectives of the analysis. </a:t>
            </a:r>
          </a:p>
          <a:p>
            <a:pPr marL="285750" indent="-285750">
              <a:lnSpc>
                <a:spcPct val="150000"/>
              </a:lnSpc>
              <a:buFont typeface="Wingdings" panose="05000000000000000000" pitchFamily="2" charset="2"/>
              <a:buChar char="§"/>
            </a:pPr>
            <a:r>
              <a:rPr lang="en-US" dirty="0">
                <a:solidFill>
                  <a:schemeClr val="tx1"/>
                </a:solidFill>
              </a:rPr>
              <a:t>Different types of charts, such as bar charts, histograms, scatter plots, and pie charts, were selected to effectively represent the data and reveal patterns and relationships of the data.</a:t>
            </a:r>
            <a:endParaRPr lang="en-IN" dirty="0">
              <a:solidFill>
                <a:schemeClr val="tx1"/>
              </a:solidFill>
            </a:endParaRPr>
          </a:p>
          <a:p>
            <a:endParaRPr lang="en-IN" dirty="0"/>
          </a:p>
        </p:txBody>
      </p:sp>
    </p:spTree>
    <p:extLst>
      <p:ext uri="{BB962C8B-B14F-4D97-AF65-F5344CB8AC3E}">
        <p14:creationId xmlns:p14="http://schemas.microsoft.com/office/powerpoint/2010/main" val="3657386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anchor="b">
            <a:normAutofit/>
          </a:bodyPr>
          <a:lstStyle/>
          <a:p>
            <a:r>
              <a:rPr lang="en-GB" dirty="0"/>
              <a:t>MODELLING</a:t>
            </a:r>
            <a:endParaRPr lang="en-US" dirty="0"/>
          </a:p>
        </p:txBody>
      </p:sp>
      <p:sp>
        <p:nvSpPr>
          <p:cNvPr id="9" name="Text Placeholder 3">
            <a:extLst>
              <a:ext uri="{FF2B5EF4-FFF2-40B4-BE49-F238E27FC236}">
                <a16:creationId xmlns:a16="http://schemas.microsoft.com/office/drawing/2014/main" id="{D753E964-BB7B-D220-9161-C98F0E81E4EA}"/>
              </a:ext>
            </a:extLst>
          </p:cNvPr>
          <p:cNvSpPr>
            <a:spLocks noGrp="1"/>
          </p:cNvSpPr>
          <p:nvPr>
            <p:ph type="body" sz="half" idx="2"/>
          </p:nvPr>
        </p:nvSpPr>
        <p:spPr>
          <a:xfrm>
            <a:off x="767857" y="2836654"/>
            <a:ext cx="3031852" cy="3001392"/>
          </a:xfrm>
        </p:spPr>
        <p:txBody>
          <a:bodyPr anchor="t">
            <a:normAutofit/>
          </a:bodyPr>
          <a:lstStyle/>
          <a:p>
            <a:r>
              <a:rPr lang="en-US" dirty="0"/>
              <a:t>DATA FRAME</a:t>
            </a:r>
          </a:p>
        </p:txBody>
      </p:sp>
      <p:pic>
        <p:nvPicPr>
          <p:cNvPr id="5" name="Picture 4" descr="A screenshot of a computer&#10;&#10;Description automatically generated">
            <a:extLst>
              <a:ext uri="{FF2B5EF4-FFF2-40B4-BE49-F238E27FC236}">
                <a16:creationId xmlns:a16="http://schemas.microsoft.com/office/drawing/2014/main" id="{C6D7C020-2F83-40F7-DF64-F7F9BFB601AC}"/>
              </a:ext>
            </a:extLst>
          </p:cNvPr>
          <p:cNvPicPr>
            <a:picLocks noChangeAspect="1"/>
          </p:cNvPicPr>
          <p:nvPr/>
        </p:nvPicPr>
        <p:blipFill>
          <a:blip r:embed="rId2"/>
          <a:stretch>
            <a:fillRect/>
          </a:stretch>
        </p:blipFill>
        <p:spPr>
          <a:xfrm>
            <a:off x="4314825" y="1988437"/>
            <a:ext cx="7572338" cy="2753109"/>
          </a:xfrm>
          <a:prstGeom prst="rect">
            <a:avLst/>
          </a:prstGeom>
        </p:spPr>
      </p:pic>
    </p:spTree>
    <p:extLst>
      <p:ext uri="{BB962C8B-B14F-4D97-AF65-F5344CB8AC3E}">
        <p14:creationId xmlns:p14="http://schemas.microsoft.com/office/powerpoint/2010/main" val="318408155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525</TotalTime>
  <Words>1142</Words>
  <Application>Microsoft Office PowerPoint</Application>
  <PresentationFormat>Widescreen</PresentationFormat>
  <Paragraphs>116</Paragraphs>
  <Slides>28</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Barlow</vt:lpstr>
      <vt:lpstr>Calibri</vt:lpstr>
      <vt:lpstr>Franklin Gothic Book</vt:lpstr>
      <vt:lpstr>Franklin Gothic Demi</vt:lpstr>
      <vt:lpstr>Helvetica Neue</vt:lpstr>
      <vt:lpstr>Raleway Thin</vt:lpstr>
      <vt:lpstr>Times New Roman</vt:lpstr>
      <vt:lpstr>Wingdings</vt:lpstr>
      <vt:lpstr>Wingdings 2</vt:lpstr>
      <vt:lpstr>DividendVTI</vt:lpstr>
      <vt:lpstr>Madupu srilekha</vt:lpstr>
      <vt:lpstr>PowerPoint Presentation</vt:lpstr>
      <vt:lpstr>PROJECT TITLE/Problem Statement </vt:lpstr>
      <vt:lpstr>AGENDA</vt:lpstr>
      <vt:lpstr>PROJECT  OVERVIEW</vt:lpstr>
      <vt:lpstr>WHO ARE THE END USERS of this project?</vt:lpstr>
      <vt:lpstr>YOUR SOLUTION AND ITS VALUE PROPOSITION</vt:lpstr>
      <vt:lpstr>How did you customize the project and make it your own</vt:lpstr>
      <vt:lpstr>MODELLING</vt:lpstr>
      <vt:lpstr>MODELLING</vt:lpstr>
      <vt:lpstr>PowerPoint Presentation</vt:lpstr>
      <vt:lpstr>PowerPoint Presentation</vt:lpstr>
      <vt:lpstr>GENDER </vt:lpstr>
      <vt:lpstr>ILLNESS</vt:lpstr>
      <vt:lpstr>INCOME</vt:lpstr>
      <vt:lpstr>HEALTH INSURANCE COVERAGE</vt:lpstr>
      <vt:lpstr>CHRONIC &amp; NON-CHRONIC</vt:lpstr>
      <vt:lpstr>PowerPoint Presentation</vt:lpstr>
      <vt:lpstr>The correlation of income and gendeR</vt:lpstr>
      <vt:lpstr>The corrlation of income and privatE</vt:lpstr>
      <vt:lpstr>analyze the reduced days of activity due to illneess based on Gender</vt:lpstr>
      <vt:lpstr>Plot histograms for age distribution of chronic &amp; non-chronic patients</vt:lpstr>
      <vt:lpstr>PowerPoint Presentation</vt:lpstr>
      <vt:lpstr>correlation between different variables</vt:lpstr>
      <vt:lpstr>AnAlyZe how the income of a patient affects the no of visits to the hospital</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Madupu Srilekha</cp:lastModifiedBy>
  <cp:revision>4</cp:revision>
  <dcterms:created xsi:type="dcterms:W3CDTF">2021-05-26T16:50:10Z</dcterms:created>
  <dcterms:modified xsi:type="dcterms:W3CDTF">2023-07-23T17:41:57Z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